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2192000" cy="6858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hini Oberoi" initials="" lastIdx="8" clrIdx="0"/>
  <p:cmAuthor id="1" name="S" initials="s" lastIdx="1" clrIdx="1">
    <p:extLst>
      <p:ext uri="{19B8F6BF-5375-455C-9EA6-DF929625EA0E}">
        <p15:presenceInfo xmlns:p15="http://schemas.microsoft.com/office/powerpoint/2012/main" userI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42" autoAdjust="0"/>
  </p:normalViewPr>
  <p:slideViewPr>
    <p:cSldViewPr snapToGrid="0">
      <p:cViewPr varScale="1">
        <p:scale>
          <a:sx n="57" d="100"/>
          <a:sy n="57" d="100"/>
        </p:scale>
        <p:origin x="40" y="72"/>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3T17:33:34.386" idx="1">
    <p:pos x="10" y="10"/>
    <p:text>Should I change the text to english or Please provide us with a new image. No relevant image on shutterstock which suits the audio.</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400" b="0"/>
              <a:t>&lt;AX1&gt; </a:t>
            </a:r>
            <a:endParaRPr/>
          </a:p>
          <a:p>
            <a:pPr marL="0" marR="0" lvl="0" indent="0" algn="l" rtl="0">
              <a:lnSpc>
                <a:spcPct val="100000"/>
              </a:lnSpc>
              <a:spcBef>
                <a:spcPts val="0"/>
              </a:spcBef>
              <a:spcAft>
                <a:spcPts val="0"/>
              </a:spcAft>
              <a:buClr>
                <a:schemeClr val="dk1"/>
              </a:buClr>
              <a:buSzPts val="1400"/>
              <a:buFont typeface="Calibri"/>
              <a:buNone/>
            </a:pPr>
            <a:r>
              <a:rPr lang="en-IN" sz="1400">
                <a:solidFill>
                  <a:schemeClr val="dk1"/>
                </a:solidFill>
                <a:latin typeface="Calibri"/>
                <a:ea typeface="Calibri"/>
                <a:cs typeface="Calibri"/>
                <a:sym typeface="Calibri"/>
              </a:rPr>
              <a:t>Did you know risk assessment tools make us less vulnerable...</a:t>
            </a:r>
            <a:endParaRPr sz="1400" b="0"/>
          </a:p>
        </p:txBody>
      </p:sp>
      <p:sp>
        <p:nvSpPr>
          <p:cNvPr id="89" name="Google Shape;89;p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0: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IN" sz="1100">
                <a:latin typeface="Calibri"/>
                <a:ea typeface="Calibri"/>
                <a:cs typeface="Calibri"/>
                <a:sym typeface="Calibri"/>
              </a:rPr>
              <a:t>&lt;AX1&gt; Let’s move on to the next assessment tool known as mapping.</a:t>
            </a:r>
            <a:endParaRPr/>
          </a:p>
        </p:txBody>
      </p:sp>
      <p:sp>
        <p:nvSpPr>
          <p:cNvPr id="201" name="Google Shape;201;p10: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IN" dirty="0">
                <a:latin typeface="Arial"/>
                <a:ea typeface="Arial"/>
                <a:cs typeface="Arial"/>
                <a:sym typeface="Arial"/>
              </a:rPr>
              <a:t>&lt;AX2&gt; In Mapping, the community members and the assigned VCA group with the facilitation of experts, draw a map profile of their areas to identify different vulnerable factors and the available resources. </a:t>
            </a:r>
            <a:endParaRPr dirty="0"/>
          </a:p>
        </p:txBody>
      </p:sp>
      <p:sp>
        <p:nvSpPr>
          <p:cNvPr id="211" name="Google Shape;211;p1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2: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IN">
                <a:latin typeface="Arial"/>
                <a:ea typeface="Arial"/>
                <a:cs typeface="Arial"/>
                <a:sym typeface="Arial"/>
              </a:rPr>
              <a:t>&lt;AX3&gt; This is similar to a multi-layer GIS map for used risk mapping.</a:t>
            </a:r>
            <a:endParaRPr/>
          </a:p>
          <a:p>
            <a:pPr marL="0" lvl="0" indent="0" algn="l" rtl="0">
              <a:spcBef>
                <a:spcPts val="0"/>
              </a:spcBef>
              <a:spcAft>
                <a:spcPts val="0"/>
              </a:spcAft>
              <a:buNone/>
            </a:pPr>
            <a:endParaRPr/>
          </a:p>
        </p:txBody>
      </p:sp>
      <p:sp>
        <p:nvSpPr>
          <p:cNvPr id="220" name="Google Shape;220;p12: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3: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&lt;AX1&gt; When you are taking up mapping as a tool for risk assessment, you need to find the solutions to the following questions: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b="0"/>
          </a:p>
        </p:txBody>
      </p:sp>
      <p:sp>
        <p:nvSpPr>
          <p:cNvPr id="229" name="Google Shape;229;p13: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&lt;AX2&gt; </a:t>
            </a:r>
            <a:endParaRPr/>
          </a:p>
          <a:p>
            <a:pPr marL="171450" lvl="0" indent="-171450" algn="l" rtl="0">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What;</a:t>
            </a:r>
            <a:endParaRPr sz="120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Why;</a:t>
            </a:r>
            <a:endParaRPr sz="120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When; </a:t>
            </a:r>
            <a:endParaRPr sz="120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Who; and</a:t>
            </a:r>
            <a:endParaRPr sz="120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How.</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endParaRPr b="0"/>
          </a:p>
          <a:p>
            <a:pPr marL="0" marR="0" lvl="0" indent="0" algn="l" rtl="0">
              <a:lnSpc>
                <a:spcPct val="100000"/>
              </a:lnSpc>
              <a:spcBef>
                <a:spcPts val="0"/>
              </a:spcBef>
              <a:spcAft>
                <a:spcPts val="0"/>
              </a:spcAft>
              <a:buClr>
                <a:schemeClr val="dk1"/>
              </a:buClr>
              <a:buSzPts val="1200"/>
              <a:buFont typeface="Arial"/>
              <a:buNone/>
            </a:pPr>
            <a:r>
              <a:rPr lang="en-IN" b="0"/>
              <a:t>&lt;IAX&gt; </a:t>
            </a:r>
            <a:r>
              <a:rPr lang="en-IN" i="1"/>
              <a:t>Click each tab to know more.</a:t>
            </a:r>
            <a:endParaRPr i="1"/>
          </a:p>
          <a:p>
            <a:pPr marL="0" lvl="0" indent="0" algn="l" rtl="0">
              <a:spcBef>
                <a:spcPts val="0"/>
              </a:spcBef>
              <a:spcAft>
                <a:spcPts val="0"/>
              </a:spcAft>
              <a:buClr>
                <a:schemeClr val="dk1"/>
              </a:buClr>
              <a:buSzPts val="1200"/>
              <a:buFont typeface="Arial"/>
              <a:buNone/>
            </a:pPr>
            <a:endParaRPr b="0"/>
          </a:p>
        </p:txBody>
      </p:sp>
      <p:sp>
        <p:nvSpPr>
          <p:cNvPr id="239" name="Google Shape;239;p1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5: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b="0"/>
          </a:p>
        </p:txBody>
      </p:sp>
      <p:sp>
        <p:nvSpPr>
          <p:cNvPr id="256" name="Google Shape;256;p15: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6: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a:solidFill>
                <a:schemeClr val="dk1"/>
              </a:solidFill>
              <a:latin typeface="Calibri"/>
              <a:ea typeface="Calibri"/>
              <a:cs typeface="Calibri"/>
              <a:sym typeface="Calibri"/>
            </a:endParaRPr>
          </a:p>
        </p:txBody>
      </p:sp>
      <p:sp>
        <p:nvSpPr>
          <p:cNvPr id="272" name="Google Shape;272;p1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7: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a:solidFill>
                <a:schemeClr val="dk1"/>
              </a:solidFill>
              <a:latin typeface="Calibri"/>
              <a:ea typeface="Calibri"/>
              <a:cs typeface="Calibri"/>
              <a:sym typeface="Calibri"/>
            </a:endParaRPr>
          </a:p>
        </p:txBody>
      </p:sp>
      <p:sp>
        <p:nvSpPr>
          <p:cNvPr id="288" name="Google Shape;288;p17: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18: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a:solidFill>
                <a:schemeClr val="dk1"/>
              </a:solidFill>
              <a:latin typeface="Calibri"/>
              <a:ea typeface="Calibri"/>
              <a:cs typeface="Calibri"/>
              <a:sym typeface="Calibri"/>
            </a:endParaRPr>
          </a:p>
        </p:txBody>
      </p:sp>
      <p:sp>
        <p:nvSpPr>
          <p:cNvPr id="304" name="Google Shape;304;p18: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0" name="Google Shape;320;p19: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a:t>&lt;AX2&gt; …and t</a:t>
            </a:r>
            <a:r>
              <a:rPr lang="en-IN" sz="1200">
                <a:solidFill>
                  <a:schemeClr val="dk1"/>
                </a:solidFill>
                <a:latin typeface="Calibri"/>
                <a:ea typeface="Calibri"/>
                <a:cs typeface="Calibri"/>
                <a:sym typeface="Calibri"/>
              </a:rPr>
              <a:t>hese tools increase community participation?</a:t>
            </a:r>
            <a:endParaRPr sz="1200">
              <a:solidFill>
                <a:schemeClr val="dk1"/>
              </a:solidFill>
              <a:latin typeface="Calibri"/>
              <a:ea typeface="Calibri"/>
              <a:cs typeface="Calibri"/>
              <a:sym typeface="Calibri"/>
            </a:endParaRPr>
          </a:p>
        </p:txBody>
      </p:sp>
      <p:sp>
        <p:nvSpPr>
          <p:cNvPr id="98" name="Google Shape;98;p2: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0: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IN" sz="1200" b="0">
                <a:latin typeface="Arial"/>
                <a:ea typeface="Arial"/>
                <a:cs typeface="Arial"/>
                <a:sym typeface="Arial"/>
              </a:rPr>
              <a:t>&lt;AX1&gt; Next, let us know about another risk assessment tool known as seasonal calendar. </a:t>
            </a:r>
            <a:endParaRPr/>
          </a:p>
        </p:txBody>
      </p:sp>
      <p:sp>
        <p:nvSpPr>
          <p:cNvPr id="336" name="Google Shape;336;p20: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2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IN" sz="1200" b="0">
                <a:latin typeface="Arial"/>
                <a:ea typeface="Arial"/>
                <a:cs typeface="Arial"/>
                <a:sym typeface="Arial"/>
              </a:rPr>
              <a:t>&lt;AX2&gt; The seasonal calendar, as the name suggests, shows different events, experiences, activities, conditions throughout the annual cycle.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7" name="Google Shape;347;p2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22: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1200">
                <a:solidFill>
                  <a:schemeClr val="dk1"/>
                </a:solidFill>
                <a:latin typeface="Calibri"/>
                <a:ea typeface="Calibri"/>
                <a:cs typeface="Calibri"/>
                <a:sym typeface="Calibri"/>
              </a:rPr>
              <a:t>&lt;AX1&gt; While planning a seasonal calendar, t</a:t>
            </a:r>
            <a:r>
              <a:rPr lang="en-IN"/>
              <a:t>here are certain characteristics that should be kept in mind. </a:t>
            </a:r>
            <a:r>
              <a:rPr lang="en-IN" sz="1200">
                <a:solidFill>
                  <a:schemeClr val="dk1"/>
                </a:solidFill>
                <a:latin typeface="Calibri"/>
                <a:ea typeface="Calibri"/>
                <a:cs typeface="Calibri"/>
                <a:sym typeface="Calibri"/>
              </a:rPr>
              <a:t>Let us know about each of them in detail.</a:t>
            </a:r>
            <a:endParaRPr/>
          </a:p>
          <a:p>
            <a:pPr marL="0" marR="0" lvl="0" indent="0" algn="l" rtl="0">
              <a:lnSpc>
                <a:spcPct val="9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&lt;IAX&gt; </a:t>
            </a:r>
            <a:r>
              <a:rPr lang="en-IN" sz="1200" i="1">
                <a:solidFill>
                  <a:schemeClr val="dk1"/>
                </a:solidFill>
              </a:rPr>
              <a:t>Click each image to know more.</a:t>
            </a:r>
            <a:endParaRPr sz="1200" i="1">
              <a:solidFill>
                <a:schemeClr val="dk1"/>
              </a:solidFill>
            </a:endParaRPr>
          </a:p>
          <a:p>
            <a:pPr marL="0" lvl="0" indent="0" algn="l" rtl="0">
              <a:lnSpc>
                <a:spcPct val="90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65" name="Google Shape;365;p22: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23: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23: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2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&lt;AX3&gt;</a:t>
            </a:r>
            <a:endParaRPr sz="12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90" name="Google Shape;390;p2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25:notes"/>
          <p:cNvSpPr txBox="1">
            <a:spLocks noGrp="1"/>
          </p:cNvSpPr>
          <p:nvPr>
            <p:ph type="body" idx="1"/>
          </p:nvPr>
        </p:nvSpPr>
        <p:spPr>
          <a:xfrm>
            <a:off x="914400" y="3300412"/>
            <a:ext cx="779145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000">
              <a:latin typeface="Arial"/>
              <a:ea typeface="Arial"/>
              <a:cs typeface="Arial"/>
              <a:sym typeface="Arial"/>
            </a:endParaRPr>
          </a:p>
        </p:txBody>
      </p:sp>
      <p:sp>
        <p:nvSpPr>
          <p:cNvPr id="403" name="Google Shape;403;p25: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6: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1200">
                <a:solidFill>
                  <a:schemeClr val="dk1"/>
                </a:solidFill>
                <a:latin typeface="Calibri"/>
                <a:ea typeface="Calibri"/>
                <a:cs typeface="Calibri"/>
                <a:sym typeface="Calibri"/>
              </a:rPr>
              <a:t>&lt;AX1&gt; Here is an example of how the seasonal calendar looks like.</a:t>
            </a:r>
            <a:endParaRPr sz="1200">
              <a:solidFill>
                <a:schemeClr val="dk1"/>
              </a:solidFill>
              <a:latin typeface="Calibri"/>
              <a:ea typeface="Calibri"/>
              <a:cs typeface="Calibri"/>
              <a:sym typeface="Calibri"/>
            </a:endParaRPr>
          </a:p>
        </p:txBody>
      </p:sp>
      <p:sp>
        <p:nvSpPr>
          <p:cNvPr id="416" name="Google Shape;416;p2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27: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t>&lt;AX1&gt; Next on the list is the Institutional and Social Network Analysis using a Venn Diagram.</a:t>
            </a: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425" name="Google Shape;425;p27: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28: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t>[AX1] Let’s look at some characteristics of Institutional and Social Network Analysis using a Venn Diagram.</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IN"/>
              <a:t>&lt;IAX&gt; </a:t>
            </a:r>
            <a:r>
              <a:rPr lang="en-IN" sz="1200" i="1">
                <a:solidFill>
                  <a:schemeClr val="dk1"/>
                </a:solidFill>
              </a:rPr>
              <a:t>Click each image to know more.</a:t>
            </a:r>
            <a:endParaRPr sz="1200" i="1">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436" name="Google Shape;436;p28: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9:notes"/>
          <p:cNvSpPr txBox="1">
            <a:spLocks noGrp="1"/>
          </p:cNvSpPr>
          <p:nvPr>
            <p:ph type="body" idx="1"/>
          </p:nvPr>
        </p:nvSpPr>
        <p:spPr>
          <a:xfrm>
            <a:off x="914399" y="3300412"/>
            <a:ext cx="7686675" cy="270033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000"/>
              <a:buFont typeface="Calibri"/>
              <a:buNone/>
            </a:pPr>
            <a:endParaRPr sz="1000"/>
          </a:p>
        </p:txBody>
      </p:sp>
      <p:sp>
        <p:nvSpPr>
          <p:cNvPr id="453" name="Google Shape;453;p29: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a:t>&lt;AX3&gt;</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Risk assessment tools help to avoid hazards and keep the community safe.</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IN"/>
              <a:t>&lt;</a:t>
            </a:r>
            <a:r>
              <a:rPr lang="en-IN">
                <a:solidFill>
                  <a:schemeClr val="dk1"/>
                </a:solidFill>
              </a:rPr>
              <a:t>AX4</a:t>
            </a:r>
            <a:r>
              <a:rPr lang="en-IN"/>
              <a:t>&gt;</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r>
              <a:rPr lang="en-IN">
                <a:solidFill>
                  <a:schemeClr val="dk1"/>
                </a:solidFill>
              </a:rPr>
              <a:t>Today we are going to learn about this, and more!</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b="0"/>
          </a:p>
        </p:txBody>
      </p:sp>
      <p:sp>
        <p:nvSpPr>
          <p:cNvPr id="107" name="Google Shape;107;p3: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30: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&lt;AX1&gt; Here is how to represent the Institutional and Social Network Analysis using a Venn diagram.</a:t>
            </a:r>
            <a:endParaRPr/>
          </a:p>
        </p:txBody>
      </p:sp>
      <p:sp>
        <p:nvSpPr>
          <p:cNvPr id="478" name="Google Shape;478;p30: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latin typeface="Calibri"/>
                <a:ea typeface="Calibri"/>
                <a:cs typeface="Calibri"/>
                <a:sym typeface="Calibri"/>
              </a:rPr>
              <a:t>&lt;AX1&gt; Another tool that can be used in VCA, is the problem tree. Here is an example. </a:t>
            </a:r>
            <a:endParaRPr>
              <a:latin typeface="Calibri"/>
              <a:ea typeface="Calibri"/>
              <a:cs typeface="Calibri"/>
              <a:sym typeface="Calibri"/>
            </a:endParaRPr>
          </a:p>
          <a:p>
            <a:pPr marL="0" lvl="0" indent="0" algn="l" rtl="0">
              <a:spcBef>
                <a:spcPts val="0"/>
              </a:spcBef>
              <a:spcAft>
                <a:spcPts val="0"/>
              </a:spcAft>
              <a:buNone/>
            </a:pPr>
            <a:r>
              <a:rPr lang="en-IN">
                <a:latin typeface="Calibri"/>
                <a:ea typeface="Calibri"/>
                <a:cs typeface="Calibri"/>
                <a:sym typeface="Calibri"/>
              </a:rPr>
              <a:t>&lt;AX2&gt; Here the participants identify the problem or effect and place at the top of the tree. </a:t>
            </a:r>
            <a:endParaRPr/>
          </a:p>
          <a:p>
            <a:pPr marL="0" lvl="0" indent="0" algn="l" rtl="0">
              <a:spcBef>
                <a:spcPts val="0"/>
              </a:spcBef>
              <a:spcAft>
                <a:spcPts val="0"/>
              </a:spcAft>
              <a:buNone/>
            </a:pPr>
            <a:r>
              <a:rPr lang="en-IN">
                <a:latin typeface="Calibri"/>
                <a:ea typeface="Calibri"/>
                <a:cs typeface="Calibri"/>
                <a:sym typeface="Calibri"/>
              </a:rPr>
              <a:t>&lt;AX3&gt; Then the participants are requested to identify the direct causes of the problem and place each in one of the main branches of the tree. </a:t>
            </a:r>
            <a:endParaRPr/>
          </a:p>
          <a:p>
            <a:pPr marL="0" lvl="0" indent="0" algn="l" rtl="0">
              <a:spcBef>
                <a:spcPts val="0"/>
              </a:spcBef>
              <a:spcAft>
                <a:spcPts val="0"/>
              </a:spcAft>
              <a:buNone/>
            </a:pPr>
            <a:r>
              <a:rPr lang="en-IN">
                <a:latin typeface="Calibri"/>
                <a:ea typeface="Calibri"/>
                <a:cs typeface="Calibri"/>
                <a:sym typeface="Calibri"/>
              </a:rPr>
              <a:t>&lt;AX4&gt; The last step is to identify the root causes of the direct causes and place them in the roots of the tree. There maybe multiple layers of the causes till we reach the root causes.</a:t>
            </a:r>
            <a:endParaRPr/>
          </a:p>
        </p:txBody>
      </p:sp>
      <p:sp>
        <p:nvSpPr>
          <p:cNvPr id="488" name="Google Shape;488;p3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32: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IN"/>
              <a:t>&lt;Ax1&gt; Now comes the Fishbone Diagram, there will be many possible causes. You need to reduce this to a small number that you can address.</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latin typeface="Arial"/>
              <a:ea typeface="Arial"/>
              <a:cs typeface="Arial"/>
              <a:sym typeface="Arial"/>
            </a:endParaRPr>
          </a:p>
        </p:txBody>
      </p:sp>
      <p:sp>
        <p:nvSpPr>
          <p:cNvPr id="502" name="Google Shape;502;p32: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33: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t>&lt;AX1&gt; </a:t>
            </a:r>
            <a:r>
              <a:rPr lang="en-IN" sz="1200">
                <a:solidFill>
                  <a:schemeClr val="dk1"/>
                </a:solidFill>
                <a:latin typeface="Calibri"/>
                <a:ea typeface="Calibri"/>
                <a:cs typeface="Calibri"/>
                <a:sym typeface="Calibri"/>
              </a:rPr>
              <a:t>Next comes the Historical Profile. &lt;AX2&gt; As the name suggests, the tool collects information about the past.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[AX3] Let’s understand the process used for historical profiling.</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11" name="Google Shape;511;p33: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3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&lt;AX1&gt; The first step in this process is to know what you need. </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&lt;AX2&gt; In this tool, you need to gather all the information about what happened in the past.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21" name="Google Shape;521;p3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35: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&lt;AX3&gt; Next comes why do we need it. </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&lt;AX4&gt; The historical profile is needed to get an insight into the past hazards, changes in their nature, intensity, and behaviour. </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&lt;AX5&gt; It also helps to understand the present situation in community between hazards and vulnerabilities. </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&lt;AX6&gt; Lastly, to make people aware of the changes.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31" name="Google Shape;531;p35: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36: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&lt;AX7&gt; If you think, when to take up historical profile as assessment tool, then the answer is at the initial phase.</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43" name="Google Shape;543;p3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37: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10"/>
              <a:buFont typeface="Calibri"/>
              <a:buNone/>
            </a:pPr>
            <a:r>
              <a:rPr lang="en-IN" sz="1110">
                <a:solidFill>
                  <a:schemeClr val="dk1"/>
                </a:solidFill>
                <a:latin typeface="Calibri"/>
                <a:ea typeface="Calibri"/>
                <a:cs typeface="Calibri"/>
                <a:sym typeface="Calibri"/>
              </a:rPr>
              <a:t>&lt;AX8&gt; The biggest challenge lies in planning how to do historical profiling. Then these are the steps to be taken while doing historical profiling.</a:t>
            </a:r>
            <a:endParaRPr sz="111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110"/>
              <a:buFont typeface="Arial"/>
              <a:buChar char="•"/>
            </a:pPr>
            <a:r>
              <a:rPr lang="en-IN" sz="1110">
                <a:solidFill>
                  <a:schemeClr val="dk1"/>
                </a:solidFill>
                <a:latin typeface="Calibri"/>
                <a:ea typeface="Calibri"/>
                <a:cs typeface="Calibri"/>
                <a:sym typeface="Calibri"/>
              </a:rPr>
              <a:t>&lt;AX9&gt; Start by planning a group discussion and ensure that key-informants such as old people, leaders, and teachers are present. </a:t>
            </a:r>
            <a:endParaRPr/>
          </a:p>
          <a:p>
            <a:pPr marL="171450" lvl="0" indent="-171450" algn="l" rtl="0">
              <a:spcBef>
                <a:spcPts val="0"/>
              </a:spcBef>
              <a:spcAft>
                <a:spcPts val="0"/>
              </a:spcAft>
              <a:buClr>
                <a:schemeClr val="dk1"/>
              </a:buClr>
              <a:buSzPts val="1110"/>
              <a:buFont typeface="Arial"/>
              <a:buChar char="•"/>
            </a:pPr>
            <a:r>
              <a:rPr lang="en-IN" sz="1110">
                <a:solidFill>
                  <a:schemeClr val="dk1"/>
                </a:solidFill>
                <a:latin typeface="Calibri"/>
                <a:ea typeface="Calibri"/>
                <a:cs typeface="Calibri"/>
                <a:sym typeface="Calibri"/>
              </a:rPr>
              <a:t>&lt;AX10&gt; Invite as much people as possible, especially the young ones, for them to hear the history of their community.</a:t>
            </a:r>
            <a:endParaRPr sz="111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110"/>
              <a:buFont typeface="Arial"/>
              <a:buChar char="•"/>
            </a:pPr>
            <a:r>
              <a:rPr lang="en-IN" sz="1110">
                <a:solidFill>
                  <a:schemeClr val="dk1"/>
                </a:solidFill>
                <a:latin typeface="Calibri"/>
                <a:ea typeface="Calibri"/>
                <a:cs typeface="Calibri"/>
                <a:sym typeface="Calibri"/>
              </a:rPr>
              <a:t>&lt;AX11&gt; Ask people if they can recall major events in the community, such as:</a:t>
            </a:r>
            <a:endParaRPr sz="1110">
              <a:solidFill>
                <a:schemeClr val="dk1"/>
              </a:solidFill>
              <a:latin typeface="Calibri"/>
              <a:ea typeface="Calibri"/>
              <a:cs typeface="Calibri"/>
              <a:sym typeface="Calibri"/>
            </a:endParaRPr>
          </a:p>
          <a:p>
            <a:pPr marL="628650" lvl="1" indent="-171450" algn="l" rtl="0">
              <a:spcBef>
                <a:spcPts val="0"/>
              </a:spcBef>
              <a:spcAft>
                <a:spcPts val="0"/>
              </a:spcAft>
              <a:buClr>
                <a:schemeClr val="dk1"/>
              </a:buClr>
              <a:buSzPts val="1110"/>
              <a:buFont typeface="Noto Sans Symbols"/>
              <a:buChar char="▪"/>
            </a:pPr>
            <a:r>
              <a:rPr lang="en-IN" sz="1110">
                <a:solidFill>
                  <a:schemeClr val="dk1"/>
                </a:solidFill>
                <a:latin typeface="Calibri"/>
                <a:ea typeface="Calibri"/>
                <a:cs typeface="Calibri"/>
                <a:sym typeface="Calibri"/>
              </a:rPr>
              <a:t>Major hazards and their effects;</a:t>
            </a:r>
            <a:endParaRPr sz="1110">
              <a:solidFill>
                <a:schemeClr val="dk1"/>
              </a:solidFill>
              <a:latin typeface="Calibri"/>
              <a:ea typeface="Calibri"/>
              <a:cs typeface="Calibri"/>
              <a:sym typeface="Calibri"/>
            </a:endParaRPr>
          </a:p>
          <a:p>
            <a:pPr marL="628650" lvl="1" indent="-171450" algn="l" rtl="0">
              <a:spcBef>
                <a:spcPts val="0"/>
              </a:spcBef>
              <a:spcAft>
                <a:spcPts val="0"/>
              </a:spcAft>
              <a:buClr>
                <a:schemeClr val="dk1"/>
              </a:buClr>
              <a:buSzPts val="1110"/>
              <a:buFont typeface="Noto Sans Symbols"/>
              <a:buChar char="▪"/>
            </a:pPr>
            <a:r>
              <a:rPr lang="en-IN" sz="1110">
                <a:solidFill>
                  <a:schemeClr val="dk1"/>
                </a:solidFill>
                <a:latin typeface="Calibri"/>
                <a:ea typeface="Calibri"/>
                <a:cs typeface="Calibri"/>
                <a:sym typeface="Calibri"/>
              </a:rPr>
              <a:t>Changes in land use;</a:t>
            </a:r>
            <a:endParaRPr sz="1110">
              <a:solidFill>
                <a:schemeClr val="dk1"/>
              </a:solidFill>
              <a:latin typeface="Calibri"/>
              <a:ea typeface="Calibri"/>
              <a:cs typeface="Calibri"/>
              <a:sym typeface="Calibri"/>
            </a:endParaRPr>
          </a:p>
          <a:p>
            <a:pPr marL="628650" lvl="1" indent="-171450" algn="l" rtl="0">
              <a:spcBef>
                <a:spcPts val="0"/>
              </a:spcBef>
              <a:spcAft>
                <a:spcPts val="0"/>
              </a:spcAft>
              <a:buClr>
                <a:schemeClr val="dk1"/>
              </a:buClr>
              <a:buSzPts val="1110"/>
              <a:buFont typeface="Noto Sans Symbols"/>
              <a:buChar char="▪"/>
            </a:pPr>
            <a:r>
              <a:rPr lang="en-IN" sz="1110">
                <a:solidFill>
                  <a:schemeClr val="dk1"/>
                </a:solidFill>
                <a:latin typeface="Calibri"/>
                <a:ea typeface="Calibri"/>
                <a:cs typeface="Calibri"/>
                <a:sym typeface="Calibri"/>
              </a:rPr>
              <a:t>Changes in land tenure;</a:t>
            </a:r>
            <a:endParaRPr sz="1110">
              <a:solidFill>
                <a:schemeClr val="dk1"/>
              </a:solidFill>
              <a:latin typeface="Calibri"/>
              <a:ea typeface="Calibri"/>
              <a:cs typeface="Calibri"/>
              <a:sym typeface="Calibri"/>
            </a:endParaRPr>
          </a:p>
          <a:p>
            <a:pPr marL="628650" lvl="1" indent="-171450" algn="l" rtl="0">
              <a:spcBef>
                <a:spcPts val="0"/>
              </a:spcBef>
              <a:spcAft>
                <a:spcPts val="0"/>
              </a:spcAft>
              <a:buClr>
                <a:schemeClr val="dk1"/>
              </a:buClr>
              <a:buSzPts val="1110"/>
              <a:buFont typeface="Noto Sans Symbols"/>
              <a:buChar char="▪"/>
            </a:pPr>
            <a:r>
              <a:rPr lang="en-IN" sz="1110">
                <a:solidFill>
                  <a:schemeClr val="dk1"/>
                </a:solidFill>
                <a:latin typeface="Calibri"/>
                <a:ea typeface="Calibri"/>
                <a:cs typeface="Calibri"/>
                <a:sym typeface="Calibri"/>
              </a:rPr>
              <a:t>Changes in food security and nutrition;</a:t>
            </a:r>
            <a:endParaRPr sz="1110">
              <a:solidFill>
                <a:schemeClr val="dk1"/>
              </a:solidFill>
              <a:latin typeface="Calibri"/>
              <a:ea typeface="Calibri"/>
              <a:cs typeface="Calibri"/>
              <a:sym typeface="Calibri"/>
            </a:endParaRPr>
          </a:p>
          <a:p>
            <a:pPr marL="628650" lvl="1" indent="-171450" algn="l" rtl="0">
              <a:spcBef>
                <a:spcPts val="0"/>
              </a:spcBef>
              <a:spcAft>
                <a:spcPts val="0"/>
              </a:spcAft>
              <a:buClr>
                <a:schemeClr val="dk1"/>
              </a:buClr>
              <a:buSzPts val="1110"/>
              <a:buFont typeface="Noto Sans Symbols"/>
              <a:buChar char="▪"/>
            </a:pPr>
            <a:r>
              <a:rPr lang="en-IN" sz="1110">
                <a:solidFill>
                  <a:schemeClr val="dk1"/>
                </a:solidFill>
                <a:latin typeface="Calibri"/>
                <a:ea typeface="Calibri"/>
                <a:cs typeface="Calibri"/>
                <a:sym typeface="Calibri"/>
              </a:rPr>
              <a:t>Changes in administration and organization; and</a:t>
            </a:r>
            <a:endParaRPr sz="1110">
              <a:solidFill>
                <a:schemeClr val="dk1"/>
              </a:solidFill>
              <a:latin typeface="Calibri"/>
              <a:ea typeface="Calibri"/>
              <a:cs typeface="Calibri"/>
              <a:sym typeface="Calibri"/>
            </a:endParaRPr>
          </a:p>
          <a:p>
            <a:pPr marL="628650" lvl="1" indent="-171450" algn="l" rtl="0">
              <a:spcBef>
                <a:spcPts val="0"/>
              </a:spcBef>
              <a:spcAft>
                <a:spcPts val="0"/>
              </a:spcAft>
              <a:buClr>
                <a:schemeClr val="dk1"/>
              </a:buClr>
              <a:buSzPts val="1110"/>
              <a:buFont typeface="Noto Sans Symbols"/>
              <a:buChar char="▪"/>
            </a:pPr>
            <a:r>
              <a:rPr lang="en-IN" sz="1110">
                <a:solidFill>
                  <a:schemeClr val="dk1"/>
                </a:solidFill>
                <a:latin typeface="Calibri"/>
                <a:ea typeface="Calibri"/>
                <a:cs typeface="Calibri"/>
                <a:sym typeface="Calibri"/>
              </a:rPr>
              <a:t>Major political events.</a:t>
            </a:r>
            <a:endParaRPr sz="111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110"/>
              <a:buFont typeface="Arial"/>
              <a:buChar char="•"/>
            </a:pPr>
            <a:r>
              <a:rPr lang="en-IN" sz="1110">
                <a:solidFill>
                  <a:schemeClr val="dk1"/>
                </a:solidFill>
                <a:latin typeface="Calibri"/>
                <a:ea typeface="Calibri"/>
                <a:cs typeface="Calibri"/>
                <a:sym typeface="Calibri"/>
              </a:rPr>
              <a:t>&lt;AX12&gt; The facilitator can write the stories on a blackboard or craft paper in a chronological order.</a:t>
            </a:r>
            <a:endParaRPr sz="1110">
              <a:solidFill>
                <a:schemeClr val="dk1"/>
              </a:solidFill>
              <a:latin typeface="Calibri"/>
              <a:ea typeface="Calibri"/>
              <a:cs typeface="Calibri"/>
              <a:sym typeface="Calibri"/>
            </a:endParaRPr>
          </a:p>
          <a:p>
            <a:pPr marL="0" lvl="0" indent="0" algn="l" rtl="0">
              <a:spcBef>
                <a:spcPts val="0"/>
              </a:spcBef>
              <a:spcAft>
                <a:spcPts val="0"/>
              </a:spcAft>
              <a:buNone/>
            </a:pPr>
            <a:br>
              <a:rPr lang="en-IN" sz="1110">
                <a:solidFill>
                  <a:schemeClr val="dk1"/>
                </a:solidFill>
                <a:latin typeface="Calibri"/>
                <a:ea typeface="Calibri"/>
                <a:cs typeface="Calibri"/>
                <a:sym typeface="Calibri"/>
              </a:rPr>
            </a:br>
            <a:endParaRPr sz="1110">
              <a:solidFill>
                <a:schemeClr val="dk1"/>
              </a:solidFill>
              <a:latin typeface="Calibri"/>
              <a:ea typeface="Calibri"/>
              <a:cs typeface="Calibri"/>
              <a:sym typeface="Calibri"/>
            </a:endParaRPr>
          </a:p>
          <a:p>
            <a:pPr marL="0" lvl="0" indent="0" algn="l" rtl="0">
              <a:spcBef>
                <a:spcPts val="0"/>
              </a:spcBef>
              <a:spcAft>
                <a:spcPts val="0"/>
              </a:spcAft>
              <a:buNone/>
            </a:pPr>
            <a:endParaRPr sz="1110"/>
          </a:p>
        </p:txBody>
      </p:sp>
      <p:sp>
        <p:nvSpPr>
          <p:cNvPr id="553" name="Google Shape;553;p37: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38: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&lt;AX13&gt; Apart from these, the two other ways are Life Histories and History Tracking. </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&lt;AX14&gt; In Life History, individual informants are required to give a detailed account of their life or regarding a specific issue from a historical perspective. </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&lt;AX15&gt; While in History Tracing, individuals or groups start with the current experiences and go back in time. The idea is to find the reasons that contributed to the occurrence of the experience.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72" name="Google Shape;572;p38: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39: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b="0">
                <a:latin typeface="Arial"/>
                <a:ea typeface="Arial"/>
                <a:cs typeface="Arial"/>
                <a:sym typeface="Arial"/>
              </a:rPr>
              <a:t>&lt;AX1&gt; Ranking is another risk assessment tool. It is rather simpler than its counterparts. </a:t>
            </a:r>
            <a:endParaRPr/>
          </a:p>
        </p:txBody>
      </p:sp>
      <p:sp>
        <p:nvSpPr>
          <p:cNvPr id="586" name="Google Shape;586;p39: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solidFill>
                  <a:schemeClr val="dk1"/>
                </a:solidFill>
              </a:rPr>
              <a:t>&lt;AX1&gt; </a:t>
            </a:r>
            <a:r>
              <a:rPr lang="en-IN"/>
              <a:t>Welcome to the session, “Risk Assessment Tools Session.”</a:t>
            </a: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16" name="Google Shape;116;p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4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40: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b="0">
                <a:latin typeface="Calibri"/>
                <a:ea typeface="Calibri"/>
                <a:cs typeface="Calibri"/>
                <a:sym typeface="Calibri"/>
              </a:rPr>
              <a:t>&lt;AX2&gt; Start by </a:t>
            </a:r>
            <a:r>
              <a:rPr lang="en-IN" sz="1200" b="0">
                <a:latin typeface="Calibri"/>
                <a:ea typeface="Calibri"/>
                <a:cs typeface="Calibri"/>
                <a:sym typeface="Calibri"/>
              </a:rPr>
              <a:t>understanding what needs to be done. This is the best tool to prioritize issues and concerns.</a:t>
            </a:r>
            <a:endParaRPr/>
          </a:p>
          <a:p>
            <a:pPr marL="0" lvl="0" indent="0" algn="l" rtl="0">
              <a:spcBef>
                <a:spcPts val="240"/>
              </a:spcBef>
              <a:spcAft>
                <a:spcPts val="0"/>
              </a:spcAft>
              <a:buNone/>
            </a:pPr>
            <a:r>
              <a:rPr lang="en-IN" sz="1200" b="0">
                <a:latin typeface="Calibri"/>
                <a:ea typeface="Calibri"/>
                <a:cs typeface="Calibri"/>
                <a:sym typeface="Calibri"/>
              </a:rPr>
              <a:t>&lt;AX3&gt; Then next comes, why do you need ranking. Ranking is important because the problems, risks, and solutions concerns might not be common for the entire community. They may differ because perceptions differ according to class, gender religion, and ethnicity.</a:t>
            </a:r>
            <a:endParaRPr/>
          </a:p>
          <a:p>
            <a:pPr marL="0" lvl="0" indent="0" algn="l" rtl="0">
              <a:spcBef>
                <a:spcPts val="240"/>
              </a:spcBef>
              <a:spcAft>
                <a:spcPts val="0"/>
              </a:spcAft>
              <a:buNone/>
            </a:pPr>
            <a:r>
              <a:rPr lang="en-IN" sz="1200" b="0">
                <a:latin typeface="Calibri"/>
                <a:ea typeface="Calibri"/>
                <a:cs typeface="Calibri"/>
                <a:sym typeface="Calibri"/>
              </a:rPr>
              <a:t>&lt;AX4&gt; Lastly, it is important to decide who takes up ranking. It is best that a t</a:t>
            </a:r>
            <a:r>
              <a:rPr lang="en-IN" b="0">
                <a:latin typeface="Calibri"/>
                <a:ea typeface="Calibri"/>
                <a:cs typeface="Calibri"/>
                <a:sym typeface="Calibri"/>
              </a:rPr>
              <a:t>eam facilitates community meeting. Although ranking can also be done in sub-groups.</a:t>
            </a:r>
            <a:endParaRPr/>
          </a:p>
          <a:p>
            <a:pPr marL="0" lvl="0" indent="0" algn="l" rtl="0">
              <a:spcBef>
                <a:spcPts val="0"/>
              </a:spcBef>
              <a:spcAft>
                <a:spcPts val="0"/>
              </a:spcAft>
              <a:buNone/>
            </a:pPr>
            <a:endParaRPr>
              <a:latin typeface="Calibri"/>
              <a:ea typeface="Calibri"/>
              <a:cs typeface="Calibri"/>
              <a:sym typeface="Calibri"/>
            </a:endParaRPr>
          </a:p>
        </p:txBody>
      </p:sp>
      <p:sp>
        <p:nvSpPr>
          <p:cNvPr id="603" name="Google Shape;603;p40: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p4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t>&lt;AX1&gt; Let us know about Semi-structured Interviews or SSI</a:t>
            </a:r>
            <a:r>
              <a:rPr lang="en-IN" b="1"/>
              <a:t>. </a:t>
            </a:r>
            <a:r>
              <a:rPr lang="en-IN" sz="1200" b="0">
                <a:solidFill>
                  <a:schemeClr val="dk1"/>
                </a:solidFill>
                <a:latin typeface="Calibri"/>
                <a:ea typeface="Calibri"/>
                <a:cs typeface="Calibri"/>
                <a:sym typeface="Calibri"/>
              </a:rPr>
              <a:t>SSI are discussions in an informal and conversational way. </a:t>
            </a:r>
            <a:endParaRPr/>
          </a:p>
          <a:p>
            <a:pPr marL="0" marR="0" lvl="0" indent="0" algn="l" rtl="0">
              <a:lnSpc>
                <a:spcPct val="100000"/>
              </a:lnSpc>
              <a:spcBef>
                <a:spcPts val="0"/>
              </a:spcBef>
              <a:spcAft>
                <a:spcPts val="0"/>
              </a:spcAft>
              <a:buClr>
                <a:schemeClr val="dk1"/>
              </a:buClr>
              <a:buSzPts val="1200"/>
              <a:buFont typeface="Calibri"/>
              <a:buNone/>
            </a:pPr>
            <a:r>
              <a:rPr lang="en-IN" sz="1200" b="0">
                <a:solidFill>
                  <a:schemeClr val="dk1"/>
                </a:solidFill>
                <a:latin typeface="Calibri"/>
                <a:ea typeface="Calibri"/>
                <a:cs typeface="Calibri"/>
                <a:sym typeface="Calibri"/>
              </a:rPr>
              <a:t>&lt;AX2&gt; SSI do not use formal questionnaire but at the most a checklist of questions as a flexible guide</a:t>
            </a:r>
            <a:r>
              <a:rPr lang="en-IN" sz="1200" b="1">
                <a:solidFill>
                  <a:schemeClr val="dk1"/>
                </a:solidFill>
                <a:latin typeface="Calibri"/>
                <a:ea typeface="Calibri"/>
                <a:cs typeface="Calibri"/>
                <a:sym typeface="Calibri"/>
              </a:rPr>
              <a:t>. </a:t>
            </a:r>
            <a:endParaRPr/>
          </a:p>
          <a:p>
            <a:pPr marL="0" lvl="0" indent="0" algn="l" rtl="0">
              <a:spcBef>
                <a:spcPts val="0"/>
              </a:spcBef>
              <a:spcAft>
                <a:spcPts val="0"/>
              </a:spcAft>
              <a:buNone/>
            </a:pPr>
            <a:endParaRPr b="1"/>
          </a:p>
        </p:txBody>
      </p:sp>
      <p:sp>
        <p:nvSpPr>
          <p:cNvPr id="623" name="Google Shape;623;p4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42: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a:solidFill>
                  <a:schemeClr val="dk1"/>
                </a:solidFill>
                <a:latin typeface="Calibri"/>
                <a:ea typeface="Calibri"/>
                <a:cs typeface="Calibri"/>
                <a:sym typeface="Calibri"/>
              </a:rPr>
              <a:t>&lt;AX3&gt; SSI helps to get general and specific information, to analyze problems, vulnerabilities, capacities, and perceptions to discuss plans.</a:t>
            </a:r>
            <a:endParaRPr/>
          </a:p>
          <a:p>
            <a:pPr marL="0" lvl="0" indent="0" algn="l" rtl="0">
              <a:spcBef>
                <a:spcPts val="0"/>
              </a:spcBef>
              <a:spcAft>
                <a:spcPts val="0"/>
              </a:spcAft>
              <a:buNone/>
            </a:pPr>
            <a:endParaRPr sz="1200" b="0">
              <a:solidFill>
                <a:schemeClr val="dk1"/>
              </a:solidFill>
              <a:latin typeface="Calibri"/>
              <a:ea typeface="Calibri"/>
              <a:cs typeface="Calibri"/>
              <a:sym typeface="Calibri"/>
            </a:endParaRPr>
          </a:p>
          <a:p>
            <a:pPr marL="0" lvl="0" indent="0" algn="l" rtl="0">
              <a:spcBef>
                <a:spcPts val="0"/>
              </a:spcBef>
              <a:spcAft>
                <a:spcPts val="0"/>
              </a:spcAft>
              <a:buNone/>
            </a:pPr>
            <a:r>
              <a:rPr lang="en-IN" sz="1200" b="0">
                <a:solidFill>
                  <a:schemeClr val="dk1"/>
                </a:solidFill>
                <a:latin typeface="Calibri"/>
                <a:ea typeface="Calibri"/>
                <a:cs typeface="Calibri"/>
                <a:sym typeface="Calibri"/>
              </a:rPr>
              <a:t> </a:t>
            </a:r>
            <a:endParaRPr sz="1200" b="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b="1"/>
          </a:p>
        </p:txBody>
      </p:sp>
      <p:sp>
        <p:nvSpPr>
          <p:cNvPr id="635" name="Google Shape;635;p42: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4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43: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None/>
            </a:pPr>
            <a:r>
              <a:rPr lang="en-IN">
                <a:latin typeface="Calibri"/>
                <a:ea typeface="Calibri"/>
                <a:cs typeface="Calibri"/>
                <a:sym typeface="Calibri"/>
              </a:rPr>
              <a:t>&lt;AX1&gt; Now, let us learn about the different types of SSI’s. </a:t>
            </a:r>
            <a:endParaRPr/>
          </a:p>
          <a:p>
            <a:pPr marL="171450" lvl="0" indent="-171450" algn="l" rtl="0">
              <a:lnSpc>
                <a:spcPct val="200000"/>
              </a:lnSpc>
              <a:spcBef>
                <a:spcPts val="0"/>
              </a:spcBef>
              <a:spcAft>
                <a:spcPts val="0"/>
              </a:spcAft>
              <a:buClr>
                <a:schemeClr val="dk1"/>
              </a:buClr>
              <a:buSzPts val="1200"/>
              <a:buFont typeface="Arial"/>
              <a:buChar char="•"/>
            </a:pPr>
            <a:r>
              <a:rPr lang="en-IN" b="0" u="none">
                <a:solidFill>
                  <a:schemeClr val="dk1"/>
                </a:solidFill>
                <a:latin typeface="Calibri"/>
                <a:ea typeface="Calibri"/>
                <a:cs typeface="Calibri"/>
                <a:sym typeface="Calibri"/>
              </a:rPr>
              <a:t>Group Interviews;</a:t>
            </a:r>
            <a:endParaRPr/>
          </a:p>
          <a:p>
            <a:pPr marL="171450" lvl="0" indent="-171450" algn="l" rtl="0">
              <a:lnSpc>
                <a:spcPct val="200000"/>
              </a:lnSpc>
              <a:spcBef>
                <a:spcPts val="0"/>
              </a:spcBef>
              <a:spcAft>
                <a:spcPts val="0"/>
              </a:spcAft>
              <a:buClr>
                <a:schemeClr val="dk1"/>
              </a:buClr>
              <a:buSzPts val="1200"/>
              <a:buFont typeface="Arial"/>
              <a:buChar char="•"/>
            </a:pPr>
            <a:r>
              <a:rPr lang="en-IN" b="0" u="none">
                <a:solidFill>
                  <a:schemeClr val="dk1"/>
                </a:solidFill>
                <a:latin typeface="Calibri"/>
                <a:ea typeface="Calibri"/>
                <a:cs typeface="Calibri"/>
                <a:sym typeface="Calibri"/>
              </a:rPr>
              <a:t>Individual Interview;</a:t>
            </a:r>
            <a:endParaRPr/>
          </a:p>
          <a:p>
            <a:pPr marL="171450" lvl="0" indent="-171450" algn="l" rtl="0">
              <a:lnSpc>
                <a:spcPct val="200000"/>
              </a:lnSpc>
              <a:spcBef>
                <a:spcPts val="0"/>
              </a:spcBef>
              <a:spcAft>
                <a:spcPts val="0"/>
              </a:spcAft>
              <a:buClr>
                <a:schemeClr val="dk1"/>
              </a:buClr>
              <a:buSzPts val="1200"/>
              <a:buFont typeface="Arial"/>
              <a:buChar char="•"/>
            </a:pPr>
            <a:r>
              <a:rPr lang="en-IN" b="0" u="none">
                <a:solidFill>
                  <a:schemeClr val="dk1"/>
                </a:solidFill>
                <a:latin typeface="Calibri"/>
                <a:ea typeface="Calibri"/>
                <a:cs typeface="Calibri"/>
                <a:sym typeface="Calibri"/>
              </a:rPr>
              <a:t>Key-Informant Interview; and </a:t>
            </a:r>
            <a:endParaRPr/>
          </a:p>
          <a:p>
            <a:pPr marL="171450" lvl="0" indent="-171450" algn="l" rtl="0">
              <a:lnSpc>
                <a:spcPct val="200000"/>
              </a:lnSpc>
              <a:spcBef>
                <a:spcPts val="0"/>
              </a:spcBef>
              <a:spcAft>
                <a:spcPts val="0"/>
              </a:spcAft>
              <a:buClr>
                <a:schemeClr val="dk1"/>
              </a:buClr>
              <a:buSzPts val="1200"/>
              <a:buFont typeface="Arial"/>
              <a:buChar char="•"/>
            </a:pPr>
            <a:r>
              <a:rPr lang="en-IN" b="0" u="none">
                <a:solidFill>
                  <a:schemeClr val="dk1"/>
                </a:solidFill>
                <a:latin typeface="Calibri"/>
                <a:ea typeface="Calibri"/>
                <a:cs typeface="Calibri"/>
                <a:sym typeface="Calibri"/>
              </a:rPr>
              <a:t>Focus Group Discussion.</a:t>
            </a:r>
            <a:endParaRPr/>
          </a:p>
          <a:p>
            <a:pPr marL="0" lvl="0" indent="0" algn="l" rtl="0">
              <a:lnSpc>
                <a:spcPct val="200000"/>
              </a:lnSpc>
              <a:spcBef>
                <a:spcPts val="0"/>
              </a:spcBef>
              <a:spcAft>
                <a:spcPts val="0"/>
              </a:spcAft>
              <a:buNone/>
            </a:pPr>
            <a:endParaRPr b="0" u="none">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IN" sz="1200" b="0" u="none">
                <a:solidFill>
                  <a:schemeClr val="dk1"/>
                </a:solidFill>
                <a:latin typeface="Calibri"/>
                <a:ea typeface="Calibri"/>
                <a:cs typeface="Calibri"/>
                <a:sym typeface="Calibri"/>
              </a:rPr>
              <a:t>Let us know each one in detail. </a:t>
            </a:r>
            <a:endParaRPr b="0" u="none">
              <a:solidFill>
                <a:schemeClr val="dk1"/>
              </a:solidFill>
              <a:latin typeface="Calibri"/>
              <a:ea typeface="Calibri"/>
              <a:cs typeface="Calibri"/>
              <a:sym typeface="Calibri"/>
            </a:endParaRPr>
          </a:p>
        </p:txBody>
      </p:sp>
      <p:sp>
        <p:nvSpPr>
          <p:cNvPr id="653" name="Google Shape;653;p43: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4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4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IN" b="0" u="none">
                <a:latin typeface="Calibri"/>
                <a:ea typeface="Calibri"/>
                <a:cs typeface="Calibri"/>
                <a:sym typeface="Calibri"/>
              </a:rPr>
              <a:t>&lt;AX2&gt; The </a:t>
            </a:r>
            <a:r>
              <a:rPr lang="en-IN" b="0">
                <a:solidFill>
                  <a:schemeClr val="dk1"/>
                </a:solidFill>
                <a:latin typeface="Calibri"/>
                <a:ea typeface="Calibri"/>
                <a:cs typeface="Calibri"/>
                <a:sym typeface="Calibri"/>
              </a:rPr>
              <a:t>Group Interviews help to obtain community level information, to have access to a large body of knowledge, not useful for sensitive issues.</a:t>
            </a:r>
            <a:endParaRPr/>
          </a:p>
          <a:p>
            <a:pPr marL="0" lvl="0" indent="0" algn="just" rtl="0">
              <a:spcBef>
                <a:spcPts val="0"/>
              </a:spcBef>
              <a:spcAft>
                <a:spcPts val="0"/>
              </a:spcAft>
              <a:buNone/>
            </a:pPr>
            <a:r>
              <a:rPr lang="en-IN" b="0">
                <a:solidFill>
                  <a:schemeClr val="dk1"/>
                </a:solidFill>
                <a:latin typeface="Calibri"/>
                <a:ea typeface="Calibri"/>
                <a:cs typeface="Calibri"/>
                <a:sym typeface="Calibri"/>
              </a:rPr>
              <a:t>&lt;AX3&gt; Individual Interview obtains representative and personal information. It may reveal differences or conflicts within community.</a:t>
            </a:r>
            <a:endParaRPr/>
          </a:p>
          <a:p>
            <a:pPr marL="0" lvl="0" indent="0" algn="just" rtl="0">
              <a:spcBef>
                <a:spcPts val="0"/>
              </a:spcBef>
              <a:spcAft>
                <a:spcPts val="0"/>
              </a:spcAft>
              <a:buNone/>
            </a:pPr>
            <a:r>
              <a:rPr lang="en-IN" b="0" u="none">
                <a:latin typeface="Calibri"/>
                <a:ea typeface="Calibri"/>
                <a:cs typeface="Calibri"/>
                <a:sym typeface="Calibri"/>
              </a:rPr>
              <a:t>&lt;AX4&gt; </a:t>
            </a:r>
            <a:r>
              <a:rPr lang="en-IN" b="0">
                <a:solidFill>
                  <a:schemeClr val="dk1"/>
                </a:solidFill>
                <a:latin typeface="Calibri"/>
                <a:ea typeface="Calibri"/>
                <a:cs typeface="Calibri"/>
                <a:sym typeface="Calibri"/>
              </a:rPr>
              <a:t>Key-Informant Interview obtain special knowledge about a topic. Examples include interviewing a nurse to know more about epidemics, interviewing a farmer about cropping practices, and a village leader about procedures and policies.</a:t>
            </a:r>
            <a:endParaRPr/>
          </a:p>
          <a:p>
            <a:pPr marL="0" lvl="0" indent="0" algn="just" rtl="0">
              <a:spcBef>
                <a:spcPts val="0"/>
              </a:spcBef>
              <a:spcAft>
                <a:spcPts val="0"/>
              </a:spcAft>
              <a:buNone/>
            </a:pPr>
            <a:r>
              <a:rPr lang="en-IN" b="0" u="none">
                <a:latin typeface="Calibri"/>
                <a:ea typeface="Calibri"/>
                <a:cs typeface="Calibri"/>
                <a:sym typeface="Calibri"/>
              </a:rPr>
              <a:t>&lt;AX5&gt; </a:t>
            </a:r>
            <a:r>
              <a:rPr lang="en-IN" b="0">
                <a:solidFill>
                  <a:schemeClr val="dk1"/>
                </a:solidFill>
                <a:latin typeface="Calibri"/>
                <a:ea typeface="Calibri"/>
                <a:cs typeface="Calibri"/>
                <a:sym typeface="Calibri"/>
              </a:rPr>
              <a:t>Focus Group Discussion helps to discuss specific topics in detail with a small group of persons who are knowledgeable or who are interested in the topic. People can also be grouped according to gender, age, and owners of resources.</a:t>
            </a:r>
            <a:endParaRPr/>
          </a:p>
          <a:p>
            <a:pPr marL="0" lvl="0" indent="0" algn="just" rtl="0">
              <a:spcBef>
                <a:spcPts val="0"/>
              </a:spcBef>
              <a:spcAft>
                <a:spcPts val="0"/>
              </a:spcAft>
              <a:buNone/>
            </a:pPr>
            <a:endParaRPr b="0" u="none">
              <a:latin typeface="Calibri"/>
              <a:ea typeface="Calibri"/>
              <a:cs typeface="Calibri"/>
              <a:sym typeface="Calibri"/>
            </a:endParaRPr>
          </a:p>
        </p:txBody>
      </p:sp>
      <p:sp>
        <p:nvSpPr>
          <p:cNvPr id="663" name="Google Shape;663;p4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p45: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r>
              <a:rPr lang="en-IN"/>
              <a:t>&lt;AX1&gt; </a:t>
            </a:r>
            <a:r>
              <a:rPr lang="en-IN" sz="1200">
                <a:solidFill>
                  <a:schemeClr val="dk1"/>
                </a:solidFill>
                <a:latin typeface="Calibri"/>
                <a:ea typeface="Calibri"/>
                <a:cs typeface="Calibri"/>
                <a:sym typeface="Calibri"/>
              </a:rPr>
              <a:t>Moving ahead, let’s learn about Direct Observation. </a:t>
            </a:r>
            <a:endParaRPr/>
          </a:p>
          <a:p>
            <a:pPr marL="0" marR="0" lvl="0" indent="0" algn="just"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&lt;AX2&gt; It is easier to summarize the tool in four major questions: What, Why, Who and How.</a:t>
            </a:r>
            <a:endParaRPr/>
          </a:p>
          <a:p>
            <a:pPr marL="0" marR="0" lvl="0" indent="0" algn="just"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[IAX]</a:t>
            </a:r>
            <a:endParaRPr/>
          </a:p>
          <a:p>
            <a:pPr marL="0" marR="0" lvl="0" indent="0" algn="just" rtl="0">
              <a:lnSpc>
                <a:spcPct val="100000"/>
              </a:lnSpc>
              <a:spcBef>
                <a:spcPts val="0"/>
              </a:spcBef>
              <a:spcAft>
                <a:spcPts val="0"/>
              </a:spcAft>
              <a:buClr>
                <a:schemeClr val="dk1"/>
              </a:buClr>
              <a:buSzPts val="1200"/>
              <a:buFont typeface="Calibri"/>
              <a:buNone/>
            </a:pPr>
            <a:r>
              <a:rPr lang="en-IN" sz="1200" i="1">
                <a:solidFill>
                  <a:schemeClr val="dk1"/>
                </a:solidFill>
              </a:rPr>
              <a:t>Click each tab to know more.</a:t>
            </a:r>
            <a:endParaRPr sz="1200" i="1">
              <a:solidFill>
                <a:schemeClr val="dk1"/>
              </a:solidFill>
            </a:endParaRPr>
          </a:p>
          <a:p>
            <a:pPr marL="0" marR="0" lvl="0" indent="0" algn="just"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just" rtl="0">
              <a:spcBef>
                <a:spcPts val="0"/>
              </a:spcBef>
              <a:spcAft>
                <a:spcPts val="0"/>
              </a:spcAft>
              <a:buNone/>
            </a:pPr>
            <a:endParaRPr/>
          </a:p>
        </p:txBody>
      </p:sp>
      <p:sp>
        <p:nvSpPr>
          <p:cNvPr id="683" name="Google Shape;683;p45: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4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p46: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4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4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p47: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&lt;AX1&gt; Let us know about Transect Walk as a risk assessment tool.</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6" name="Google Shape;716;p47: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4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p48: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&lt;AX2&gt; Systematic Walk with key-informants of the community helps to explore spatial differences or land use zones by observing, asking, listening, and producing a transect diagram.</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5" name="Google Shape;725;p48: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49: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a:solidFill>
                  <a:schemeClr val="dk1"/>
                </a:solidFill>
                <a:latin typeface="Calibri"/>
                <a:ea typeface="Calibri"/>
                <a:cs typeface="Calibri"/>
                <a:sym typeface="Calibri"/>
              </a:rPr>
              <a:t>&lt;AX3&gt; But, why do we need Transect Walk. Using Transect Walk as a tool helps to:</a:t>
            </a:r>
            <a:endParaRPr sz="1200">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&lt;AX4&gt; Visualize interactions between physical environment and human activities over space and time; </a:t>
            </a:r>
            <a:endParaRPr/>
          </a:p>
          <a:p>
            <a:pPr marL="171450" lvl="0" indent="-171450" algn="l" rtl="0">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&lt;AX5&gt; Identify danger zones, evacuation sites, local resources used during emergency periods, land use zones, etc; and </a:t>
            </a:r>
            <a:endParaRPr/>
          </a:p>
          <a:p>
            <a:pPr marL="171450" lvl="0" indent="-171450" algn="l" rtl="0">
              <a:spcBef>
                <a:spcPts val="0"/>
              </a:spcBef>
              <a:spcAft>
                <a:spcPts val="0"/>
              </a:spcAft>
              <a:buClr>
                <a:schemeClr val="dk1"/>
              </a:buClr>
              <a:buSzPts val="1200"/>
              <a:buFont typeface="Arial"/>
              <a:buChar char="•"/>
            </a:pPr>
            <a:r>
              <a:rPr lang="en-IN" sz="1200">
                <a:solidFill>
                  <a:schemeClr val="dk1"/>
                </a:solidFill>
                <a:latin typeface="Calibri"/>
                <a:ea typeface="Calibri"/>
                <a:cs typeface="Calibri"/>
                <a:sym typeface="Calibri"/>
              </a:rPr>
              <a:t>&lt;AX6&gt; Seek problems and opportunities.</a:t>
            </a:r>
            <a:endParaRPr/>
          </a:p>
          <a:p>
            <a:pPr marL="0" lvl="0" indent="0" algn="l" rtl="0">
              <a:spcBef>
                <a:spcPts val="0"/>
              </a:spcBef>
              <a:spcAft>
                <a:spcPts val="0"/>
              </a:spcAft>
              <a:buNone/>
            </a:pPr>
            <a:endParaRPr/>
          </a:p>
        </p:txBody>
      </p:sp>
      <p:sp>
        <p:nvSpPr>
          <p:cNvPr id="742" name="Google Shape;742;p49: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solidFill>
                  <a:schemeClr val="dk1"/>
                </a:solidFill>
              </a:rPr>
              <a:t>&lt;AX1&gt; </a:t>
            </a:r>
            <a:r>
              <a:rPr lang="en-IN">
                <a:solidFill>
                  <a:srgbClr val="2E75B5"/>
                </a:solidFill>
              </a:rPr>
              <a:t>When you have completed this session, you will be able to:</a:t>
            </a:r>
            <a:endParaRPr>
              <a:solidFill>
                <a:srgbClr val="2E75B5"/>
              </a:solidFill>
            </a:endParaRPr>
          </a:p>
          <a:p>
            <a:pPr marL="514350" lvl="0" indent="-514350" algn="l" rtl="0">
              <a:lnSpc>
                <a:spcPct val="200000"/>
              </a:lnSpc>
              <a:spcBef>
                <a:spcPts val="0"/>
              </a:spcBef>
              <a:spcAft>
                <a:spcPts val="0"/>
              </a:spcAft>
              <a:buClr>
                <a:schemeClr val="dk1"/>
              </a:buClr>
              <a:buSzPts val="1200"/>
              <a:buFont typeface="Arial"/>
              <a:buChar char="•"/>
            </a:pPr>
            <a:r>
              <a:rPr lang="en-IN"/>
              <a:t>Identify different tools used in risk assessment;</a:t>
            </a:r>
            <a:endParaRPr/>
          </a:p>
          <a:p>
            <a:pPr marL="514350" lvl="0" indent="-514350" algn="l" rtl="0">
              <a:lnSpc>
                <a:spcPct val="200000"/>
              </a:lnSpc>
              <a:spcBef>
                <a:spcPts val="0"/>
              </a:spcBef>
              <a:spcAft>
                <a:spcPts val="0"/>
              </a:spcAft>
              <a:buClr>
                <a:schemeClr val="dk1"/>
              </a:buClr>
              <a:buSzPts val="1200"/>
              <a:buFont typeface="Arial"/>
              <a:buChar char="•"/>
            </a:pPr>
            <a:r>
              <a:rPr lang="en-IN"/>
              <a:t>Explain the purpose of each assessment tool;</a:t>
            </a:r>
            <a:endParaRPr/>
          </a:p>
          <a:p>
            <a:pPr marL="514350" lvl="0" indent="-514350" algn="l" rtl="0">
              <a:lnSpc>
                <a:spcPct val="200000"/>
              </a:lnSpc>
              <a:spcBef>
                <a:spcPts val="0"/>
              </a:spcBef>
              <a:spcAft>
                <a:spcPts val="0"/>
              </a:spcAft>
              <a:buClr>
                <a:schemeClr val="dk1"/>
              </a:buClr>
              <a:buSzPts val="1200"/>
              <a:buFont typeface="Arial"/>
              <a:buChar char="•"/>
            </a:pPr>
            <a:r>
              <a:rPr lang="en-IN"/>
              <a:t>List the process of each assessment tool; and</a:t>
            </a:r>
            <a:endParaRPr/>
          </a:p>
          <a:p>
            <a:pPr marL="514350" lvl="0" indent="-514350" algn="l" rtl="0">
              <a:lnSpc>
                <a:spcPct val="200000"/>
              </a:lnSpc>
              <a:spcBef>
                <a:spcPts val="0"/>
              </a:spcBef>
              <a:spcAft>
                <a:spcPts val="0"/>
              </a:spcAft>
              <a:buClr>
                <a:schemeClr val="dk1"/>
              </a:buClr>
              <a:buSzPts val="1200"/>
              <a:buFont typeface="Arial"/>
              <a:buChar char="•"/>
            </a:pPr>
            <a:r>
              <a:rPr lang="en-IN"/>
              <a:t>Understand the characteristics of each assessment tool.</a:t>
            </a:r>
            <a:endParaRPr/>
          </a:p>
          <a:p>
            <a:pPr marL="514350" lvl="0" indent="-438150" algn="l" rtl="0">
              <a:lnSpc>
                <a:spcPct val="200000"/>
              </a:lnSpc>
              <a:spcBef>
                <a:spcPts val="0"/>
              </a:spcBef>
              <a:spcAft>
                <a:spcPts val="0"/>
              </a:spcAft>
              <a:buClr>
                <a:schemeClr val="dk1"/>
              </a:buClr>
              <a:buSzPts val="1200"/>
              <a:buFont typeface="Arial"/>
              <a:buNone/>
            </a:pPr>
            <a:endParaRPr/>
          </a:p>
          <a:p>
            <a:pPr marL="514350" lvl="0" indent="-438150" algn="l" rtl="0">
              <a:lnSpc>
                <a:spcPct val="2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Calibri"/>
              <a:buNone/>
            </a:pPr>
            <a:endParaRPr>
              <a:solidFill>
                <a:srgbClr val="2E75B5"/>
              </a:solidFill>
            </a:endParaRPr>
          </a:p>
        </p:txBody>
      </p:sp>
      <p:sp>
        <p:nvSpPr>
          <p:cNvPr id="127" name="Google Shape;127;p5: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50: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IN">
                <a:latin typeface="Arial"/>
                <a:ea typeface="Arial"/>
                <a:cs typeface="Arial"/>
                <a:sym typeface="Arial"/>
              </a:rPr>
              <a:t>&lt;AX1&gt; Community sketch is pretty similar to the VCA map. Community sketch is the area’s map and identify different hazards (sources of risks) that might affect their community. </a:t>
            </a:r>
            <a:endParaRPr/>
          </a:p>
          <a:p>
            <a:pPr marL="0" lvl="0" indent="0" algn="l" rtl="0">
              <a:spcBef>
                <a:spcPts val="0"/>
              </a:spcBef>
              <a:spcAft>
                <a:spcPts val="0"/>
              </a:spcAft>
              <a:buNone/>
            </a:pPr>
            <a:endParaRPr/>
          </a:p>
        </p:txBody>
      </p:sp>
      <p:sp>
        <p:nvSpPr>
          <p:cNvPr id="761" name="Google Shape;761;p50: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5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p5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IN">
                <a:latin typeface="Arial"/>
                <a:ea typeface="Arial"/>
                <a:cs typeface="Arial"/>
                <a:sym typeface="Arial"/>
              </a:rPr>
              <a:t>&lt;AX2&gt; The exercise is usually done by group members with different background.</a:t>
            </a:r>
            <a:endParaRPr/>
          </a:p>
          <a:p>
            <a:pPr marL="0" lvl="0" indent="0" algn="l" rtl="0">
              <a:spcBef>
                <a:spcPts val="0"/>
              </a:spcBef>
              <a:spcAft>
                <a:spcPts val="0"/>
              </a:spcAft>
              <a:buNone/>
            </a:pPr>
            <a:endParaRPr/>
          </a:p>
        </p:txBody>
      </p:sp>
      <p:sp>
        <p:nvSpPr>
          <p:cNvPr id="770" name="Google Shape;770;p5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p52: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IN">
                <a:latin typeface="Arial"/>
                <a:ea typeface="Arial"/>
                <a:cs typeface="Arial"/>
                <a:sym typeface="Arial"/>
              </a:rPr>
              <a:t>&lt;AX3&gt; The exercise is guided by a facilitator.</a:t>
            </a:r>
            <a:endParaRPr/>
          </a:p>
          <a:p>
            <a:pPr marL="0" marR="0" lvl="0" indent="0" algn="l" rtl="0">
              <a:lnSpc>
                <a:spcPct val="100000"/>
              </a:lnSpc>
              <a:spcBef>
                <a:spcPts val="0"/>
              </a:spcBef>
              <a:spcAft>
                <a:spcPts val="0"/>
              </a:spcAft>
              <a:buClr>
                <a:schemeClr val="dk1"/>
              </a:buClr>
              <a:buSzPts val="1200"/>
              <a:buFont typeface="Calibri"/>
              <a:buNone/>
            </a:pPr>
            <a:endParaRPr>
              <a:latin typeface="Arial"/>
              <a:ea typeface="Arial"/>
              <a:cs typeface="Arial"/>
              <a:sym typeface="Arial"/>
            </a:endParaRPr>
          </a:p>
          <a:p>
            <a:pPr marL="0" lvl="0" indent="0" algn="l" rtl="0">
              <a:spcBef>
                <a:spcPts val="0"/>
              </a:spcBef>
              <a:spcAft>
                <a:spcPts val="0"/>
              </a:spcAft>
              <a:buNone/>
            </a:pPr>
            <a:endParaRPr/>
          </a:p>
        </p:txBody>
      </p:sp>
      <p:sp>
        <p:nvSpPr>
          <p:cNvPr id="780" name="Google Shape;780;p52: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5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53: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&lt;AX1&gt; Next, let’s learn about Visioning. Visioning </a:t>
            </a:r>
            <a:r>
              <a:rPr lang="en-IN" sz="1200">
                <a:solidFill>
                  <a:schemeClr val="dk1"/>
                </a:solidFill>
                <a:latin typeface="Calibri"/>
                <a:ea typeface="Calibri"/>
                <a:cs typeface="Calibri"/>
                <a:sym typeface="Calibri"/>
              </a:rPr>
              <a:t>helps to assist the community to develop a model for the increased safety of their community, based on the results of VCA in their community.</a:t>
            </a:r>
            <a:endParaRPr/>
          </a:p>
          <a:p>
            <a:pPr marL="0" lvl="0" indent="0" algn="l" rtl="0">
              <a:spcBef>
                <a:spcPts val="0"/>
              </a:spcBef>
              <a:spcAft>
                <a:spcPts val="0"/>
              </a:spcAft>
              <a:buNone/>
            </a:pPr>
            <a:r>
              <a:rPr lang="en-IN" sz="1200">
                <a:solidFill>
                  <a:schemeClr val="dk1"/>
                </a:solidFill>
                <a:latin typeface="Calibri"/>
                <a:ea typeface="Calibri"/>
                <a:cs typeface="Calibri"/>
                <a:sym typeface="Calibri"/>
              </a:rPr>
              <a:t>&lt;AX2&gt; It helps to gain a thorough understanding of how the community members themselves feel the safety of their community can be improved. Also, which areas are perceived to be important to them.</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&lt;AX3&gt; Visioning is done after the collated and analysed data obtained during VCA has been presented to the community.</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&lt;AX4&gt; It is done by the community members facilitated by VCA field practitioners.</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&lt;AX5&gt; It is done by analysing the findings of the VCA, ‘dreaming and drawing’ the safer community of the future.</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790" name="Google Shape;790;p53: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54: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rPr>
              <a:t>&lt;AX1&gt;</a:t>
            </a:r>
            <a:endParaRPr/>
          </a:p>
          <a:p>
            <a:pPr marL="0" marR="0" lvl="0" indent="0" algn="l" rtl="0">
              <a:lnSpc>
                <a:spcPct val="100000"/>
              </a:lnSpc>
              <a:spcBef>
                <a:spcPts val="0"/>
              </a:spcBef>
              <a:spcAft>
                <a:spcPts val="0"/>
              </a:spcAft>
              <a:buClr>
                <a:schemeClr val="dk1"/>
              </a:buClr>
              <a:buSzPts val="1200"/>
              <a:buFont typeface="Calibri"/>
              <a:buNone/>
            </a:pPr>
            <a:r>
              <a:rPr lang="en-IN">
                <a:solidFill>
                  <a:schemeClr val="dk1"/>
                </a:solidFill>
              </a:rPr>
              <a:t>It’s time to check your understanding of the concepts we have covered.  </a:t>
            </a:r>
            <a:endParaRPr i="1">
              <a:solidFill>
                <a:schemeClr val="dk1"/>
              </a:solidFill>
            </a:endParaRPr>
          </a:p>
        </p:txBody>
      </p:sp>
      <p:sp>
        <p:nvSpPr>
          <p:cNvPr id="811" name="Google Shape;811;p54: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p55: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i="1"/>
          </a:p>
        </p:txBody>
      </p:sp>
      <p:sp>
        <p:nvSpPr>
          <p:cNvPr id="844" name="Google Shape;844;p55: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5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p56:notes"/>
          <p:cNvSpPr txBox="1">
            <a:spLocks noGrp="1"/>
          </p:cNvSpPr>
          <p:nvPr>
            <p:ph type="body" idx="1"/>
          </p:nvPr>
        </p:nvSpPr>
        <p:spPr>
          <a:xfrm>
            <a:off x="914399" y="3300412"/>
            <a:ext cx="7785463"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a:solidFill>
                  <a:schemeClr val="lt1"/>
                </a:solidFill>
              </a:rPr>
              <a:t>&lt;AX1&gt;</a:t>
            </a:r>
            <a:endParaRPr/>
          </a:p>
          <a:p>
            <a:pPr marL="0" marR="0" lvl="0" indent="0" algn="l" rtl="0">
              <a:lnSpc>
                <a:spcPct val="100000"/>
              </a:lnSpc>
              <a:spcBef>
                <a:spcPts val="0"/>
              </a:spcBef>
              <a:spcAft>
                <a:spcPts val="0"/>
              </a:spcAft>
              <a:buClr>
                <a:schemeClr val="dk1"/>
              </a:buClr>
              <a:buSzPts val="1200"/>
              <a:buFont typeface="Calibri"/>
              <a:buNone/>
            </a:pPr>
            <a:r>
              <a:rPr lang="en-IN" sz="1200" b="0"/>
              <a:t>That brings us to the end of the </a:t>
            </a:r>
            <a:r>
              <a:rPr lang="en-IN">
                <a:solidFill>
                  <a:schemeClr val="dk1"/>
                </a:solidFill>
              </a:rPr>
              <a:t>Participatory </a:t>
            </a:r>
            <a:r>
              <a:rPr lang="en-IN" sz="1200"/>
              <a:t>Risk Assessment Tools </a:t>
            </a:r>
            <a:r>
              <a:rPr lang="en-IN" sz="1200">
                <a:solidFill>
                  <a:schemeClr val="dk1"/>
                </a:solidFill>
              </a:rPr>
              <a:t>s</a:t>
            </a:r>
            <a:r>
              <a:rPr lang="en-IN">
                <a:solidFill>
                  <a:schemeClr val="dk1"/>
                </a:solidFill>
              </a:rPr>
              <a:t>ession.</a:t>
            </a:r>
            <a:r>
              <a:rPr lang="en-IN" sz="1200" b="0" strike="noStrike">
                <a:solidFill>
                  <a:schemeClr val="dk1"/>
                </a:solidFill>
              </a:rPr>
              <a:t> </a:t>
            </a:r>
            <a:r>
              <a:rPr lang="en-IN" sz="1200" b="0" strike="noStrike"/>
              <a:t>Let us summarize all that you have learned.</a:t>
            </a:r>
            <a:endParaRPr/>
          </a:p>
          <a:p>
            <a:pPr marL="0" marR="0" lvl="0" indent="0" algn="l" rtl="0">
              <a:spcBef>
                <a:spcPts val="0"/>
              </a:spcBef>
              <a:spcAft>
                <a:spcPts val="0"/>
              </a:spcAft>
              <a:buClr>
                <a:schemeClr val="dk1"/>
              </a:buClr>
              <a:buSzPts val="1200"/>
              <a:buFont typeface="Calibri"/>
              <a:buNone/>
            </a:pPr>
            <a:endParaRPr sz="1200" b="0" strike="noStrike">
              <a:solidFill>
                <a:schemeClr val="lt1"/>
              </a:solidFill>
            </a:endParaRPr>
          </a:p>
          <a:p>
            <a:pPr marL="0" lvl="0" indent="-76200" algn="l" rtl="0">
              <a:spcBef>
                <a:spcPts val="0"/>
              </a:spcBef>
              <a:spcAft>
                <a:spcPts val="0"/>
              </a:spcAft>
              <a:buClr>
                <a:schemeClr val="dk1"/>
              </a:buClr>
              <a:buSzPts val="1200"/>
              <a:buFont typeface="Arial"/>
              <a:buChar char="•"/>
            </a:pPr>
            <a:r>
              <a:rPr lang="en-IN"/>
              <a:t>The VCA starts with identification of general information at the community level and scales down to the household and individual levels. </a:t>
            </a:r>
            <a:endParaRPr/>
          </a:p>
          <a:p>
            <a:pPr marL="0" lvl="0" indent="-76200" algn="l" rtl="0">
              <a:spcBef>
                <a:spcPts val="0"/>
              </a:spcBef>
              <a:spcAft>
                <a:spcPts val="0"/>
              </a:spcAft>
              <a:buClr>
                <a:schemeClr val="dk1"/>
              </a:buClr>
              <a:buSzPts val="1200"/>
              <a:buFont typeface="Arial"/>
              <a:buChar char="•"/>
            </a:pPr>
            <a:r>
              <a:rPr lang="en-IN"/>
              <a:t>In Mapping, the community members and the assigned VCA group with the facilitation of experts, draw a map profile of their areas to identify different vulnerable factors and available resources. </a:t>
            </a:r>
            <a:endParaRPr/>
          </a:p>
          <a:p>
            <a:pPr marL="0" lvl="0" indent="-76200" algn="l" rtl="0">
              <a:spcBef>
                <a:spcPts val="0"/>
              </a:spcBef>
              <a:spcAft>
                <a:spcPts val="0"/>
              </a:spcAft>
              <a:buClr>
                <a:schemeClr val="dk1"/>
              </a:buClr>
              <a:buSzPts val="1200"/>
              <a:buFont typeface="Arial"/>
              <a:buChar char="•"/>
            </a:pPr>
            <a:r>
              <a:rPr lang="en-IN"/>
              <a:t>The seasonal calendar shows different events, experiences, activities, conditions throughout the annual cycle.</a:t>
            </a:r>
            <a:endParaRPr/>
          </a:p>
          <a:p>
            <a:pPr marL="0" lvl="0" indent="-76200" algn="l" rtl="0">
              <a:spcBef>
                <a:spcPts val="0"/>
              </a:spcBef>
              <a:spcAft>
                <a:spcPts val="0"/>
              </a:spcAft>
              <a:buClr>
                <a:schemeClr val="dk1"/>
              </a:buClr>
              <a:buSzPts val="1200"/>
              <a:buFont typeface="Arial"/>
              <a:buChar char="•"/>
            </a:pPr>
            <a:r>
              <a:rPr lang="en-IN"/>
              <a:t>The Institutional and Social Network Analysis using VENN Diagram shows key-organizations, groups, and individuals in a community and their nature of relationship and level of importance.</a:t>
            </a:r>
            <a:endParaRPr/>
          </a:p>
          <a:p>
            <a:pPr marL="0" lvl="0" indent="-76200" algn="l" rtl="0">
              <a:spcBef>
                <a:spcPts val="0"/>
              </a:spcBef>
              <a:spcAft>
                <a:spcPts val="0"/>
              </a:spcAft>
              <a:buClr>
                <a:schemeClr val="dk1"/>
              </a:buClr>
              <a:buSzPts val="1200"/>
              <a:buFont typeface="Arial"/>
              <a:buChar char="•"/>
            </a:pPr>
            <a:r>
              <a:rPr lang="en-IN"/>
              <a:t>The participants identify the problem and place it in different parts of the tree.</a:t>
            </a:r>
            <a:endParaRPr/>
          </a:p>
          <a:p>
            <a:pPr marL="0" lvl="0" indent="-76200" algn="l" rtl="0">
              <a:spcBef>
                <a:spcPts val="0"/>
              </a:spcBef>
              <a:spcAft>
                <a:spcPts val="0"/>
              </a:spcAft>
              <a:buClr>
                <a:schemeClr val="dk1"/>
              </a:buClr>
              <a:buSzPts val="1200"/>
              <a:buFont typeface="Arial"/>
              <a:buChar char="•"/>
            </a:pPr>
            <a:r>
              <a:rPr lang="en-IN"/>
              <a:t>The historical profile is needed to get an insight into the past hazards, changes in their nature, intensity, and behaviour.</a:t>
            </a:r>
            <a:endParaRPr/>
          </a:p>
          <a:p>
            <a:pPr marL="0" lvl="0" indent="-76200" algn="l" rtl="0">
              <a:spcBef>
                <a:spcPts val="0"/>
              </a:spcBef>
              <a:spcAft>
                <a:spcPts val="0"/>
              </a:spcAft>
              <a:buClr>
                <a:schemeClr val="dk1"/>
              </a:buClr>
              <a:buSzPts val="1200"/>
              <a:buFont typeface="Arial"/>
              <a:buChar char="•"/>
            </a:pPr>
            <a:r>
              <a:rPr lang="en-IN"/>
              <a:t>Ranking is important because the problems, risks, and solutions concerns might not be common for the entire community.</a:t>
            </a:r>
            <a:endParaRPr/>
          </a:p>
          <a:p>
            <a:pPr marL="0" lvl="0" indent="-76200" algn="l" rtl="0">
              <a:spcBef>
                <a:spcPts val="0"/>
              </a:spcBef>
              <a:spcAft>
                <a:spcPts val="0"/>
              </a:spcAft>
              <a:buClr>
                <a:schemeClr val="dk1"/>
              </a:buClr>
              <a:buSzPts val="1200"/>
              <a:buFont typeface="Arial"/>
              <a:buChar char="•"/>
            </a:pPr>
            <a:r>
              <a:rPr lang="en-IN"/>
              <a:t>Semi Structured Interviews are discussions in an informal and conversational way. It does not use formal questionnaire but at the most a checklist of questions. </a:t>
            </a:r>
            <a:endParaRPr/>
          </a:p>
          <a:p>
            <a:pPr marL="0" lvl="0" indent="-76200" algn="l" rtl="0">
              <a:spcBef>
                <a:spcPts val="0"/>
              </a:spcBef>
              <a:spcAft>
                <a:spcPts val="0"/>
              </a:spcAft>
              <a:buClr>
                <a:schemeClr val="dk1"/>
              </a:buClr>
              <a:buSzPts val="1200"/>
              <a:buFont typeface="Arial"/>
              <a:buChar char="•"/>
            </a:pPr>
            <a:r>
              <a:rPr lang="en-IN"/>
              <a:t>Direct Observation is systematically observing objects, people, events, relationships, participation, and recording these observations. </a:t>
            </a:r>
            <a:endParaRPr/>
          </a:p>
          <a:p>
            <a:pPr marL="0" lvl="0" indent="-76200" algn="l" rtl="0">
              <a:spcBef>
                <a:spcPts val="0"/>
              </a:spcBef>
              <a:spcAft>
                <a:spcPts val="0"/>
              </a:spcAft>
              <a:buClr>
                <a:schemeClr val="dk1"/>
              </a:buClr>
              <a:buSzPts val="1200"/>
              <a:buFont typeface="Arial"/>
              <a:buChar char="•"/>
            </a:pPr>
            <a:r>
              <a:rPr lang="en-IN"/>
              <a:t>Systematic Walk with key-informants of the community helps to explore spatial differences or land use zones by observing, asking, listening and producing a transect diagram.</a:t>
            </a:r>
            <a:endParaRPr/>
          </a:p>
          <a:p>
            <a:pPr marL="0" lvl="0" indent="-76200" algn="l" rtl="0">
              <a:spcBef>
                <a:spcPts val="0"/>
              </a:spcBef>
              <a:spcAft>
                <a:spcPts val="0"/>
              </a:spcAft>
              <a:buClr>
                <a:schemeClr val="dk1"/>
              </a:buClr>
              <a:buSzPts val="1200"/>
              <a:buFont typeface="Arial"/>
              <a:buChar char="•"/>
            </a:pPr>
            <a:r>
              <a:rPr lang="en-IN"/>
              <a:t>Community sketch is the area’s map and identify different hazards that might affect their community. </a:t>
            </a:r>
            <a:endParaRPr/>
          </a:p>
          <a:p>
            <a:pPr marL="0" lvl="0" indent="-76200" algn="l" rtl="0">
              <a:spcBef>
                <a:spcPts val="0"/>
              </a:spcBef>
              <a:spcAft>
                <a:spcPts val="0"/>
              </a:spcAft>
              <a:buClr>
                <a:schemeClr val="dk1"/>
              </a:buClr>
              <a:buSzPts val="1200"/>
              <a:buFont typeface="Arial"/>
              <a:buChar char="•"/>
            </a:pPr>
            <a:r>
              <a:rPr lang="en-IN"/>
              <a:t>Visioning helps to gain a thorough understanding of how the community members themselves feel the safety of their community can be improved.</a:t>
            </a:r>
            <a:endParaRPr/>
          </a:p>
          <a:p>
            <a:pPr marL="0" lvl="0" indent="0" algn="l" rtl="0">
              <a:spcBef>
                <a:spcPts val="0"/>
              </a:spcBef>
              <a:spcAft>
                <a:spcPts val="0"/>
              </a:spcAft>
              <a:buNone/>
            </a:pPr>
            <a:r>
              <a:rPr lang="en-IN"/>
              <a:t> </a:t>
            </a:r>
            <a:endParaRPr/>
          </a:p>
          <a:p>
            <a:pPr marL="0" lvl="0" indent="0" algn="l" rtl="0">
              <a:spcBef>
                <a:spcPts val="0"/>
              </a:spcBef>
              <a:spcAft>
                <a:spcPts val="0"/>
              </a:spcAft>
              <a:buNone/>
            </a:pPr>
            <a:r>
              <a:rPr lang="en-IN"/>
              <a:t> </a:t>
            </a:r>
            <a:endParaRPr/>
          </a:p>
          <a:p>
            <a:pPr marL="0" lvl="0" indent="0" algn="l" rtl="0">
              <a:spcBef>
                <a:spcPts val="0"/>
              </a:spcBef>
              <a:spcAft>
                <a:spcPts val="0"/>
              </a:spcAft>
              <a:buNone/>
            </a:pPr>
            <a:endParaRPr/>
          </a:p>
          <a:p>
            <a:pPr marL="0" marR="0" lvl="0" indent="0" algn="l" rtl="0">
              <a:spcBef>
                <a:spcPts val="0"/>
              </a:spcBef>
              <a:spcAft>
                <a:spcPts val="0"/>
              </a:spcAft>
              <a:buClr>
                <a:schemeClr val="dk1"/>
              </a:buClr>
              <a:buSzPts val="1200"/>
              <a:buFont typeface="Calibri"/>
              <a:buNone/>
            </a:pPr>
            <a:endParaRPr sz="1200" b="0" strike="noStrike">
              <a:solidFill>
                <a:schemeClr val="lt1"/>
              </a:solidFill>
            </a:endParaRPr>
          </a:p>
        </p:txBody>
      </p:sp>
      <p:sp>
        <p:nvSpPr>
          <p:cNvPr id="867" name="Google Shape;867;p5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5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57: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solidFill>
                  <a:schemeClr val="dk1"/>
                </a:solidFill>
              </a:rPr>
              <a:t>&lt;AX1&gt;</a:t>
            </a:r>
            <a:endParaRPr/>
          </a:p>
          <a:p>
            <a:pPr marL="0" lvl="0" indent="0" algn="l" rtl="0">
              <a:spcBef>
                <a:spcPts val="0"/>
              </a:spcBef>
              <a:spcAft>
                <a:spcPts val="0"/>
              </a:spcAft>
              <a:buNone/>
            </a:pPr>
            <a:r>
              <a:rPr lang="en-IN">
                <a:solidFill>
                  <a:schemeClr val="dk1"/>
                </a:solidFill>
              </a:rPr>
              <a:t>Congratulations, you have successfully completed the Participatory </a:t>
            </a:r>
            <a:r>
              <a:rPr lang="en-IN" sz="1200"/>
              <a:t>Risk Assessment Tools </a:t>
            </a:r>
            <a:r>
              <a:rPr lang="en-IN" sz="1200">
                <a:solidFill>
                  <a:schemeClr val="dk1"/>
                </a:solidFill>
              </a:rPr>
              <a:t>s</a:t>
            </a:r>
            <a:r>
              <a:rPr lang="en-IN">
                <a:solidFill>
                  <a:schemeClr val="dk1"/>
                </a:solidFill>
              </a:rPr>
              <a:t>ession.</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i="0">
              <a:solidFill>
                <a:schemeClr val="dk1"/>
              </a:solidFill>
            </a:endParaRPr>
          </a:p>
          <a:p>
            <a:pPr marL="0" marR="0" lvl="0" indent="0" algn="l" rtl="0">
              <a:lnSpc>
                <a:spcPct val="100000"/>
              </a:lnSpc>
              <a:spcBef>
                <a:spcPts val="0"/>
              </a:spcBef>
              <a:spcAft>
                <a:spcPts val="0"/>
              </a:spcAft>
              <a:buClr>
                <a:schemeClr val="dk1"/>
              </a:buClr>
              <a:buSzPts val="1200"/>
              <a:buFont typeface="Calibri"/>
              <a:buNone/>
            </a:pPr>
            <a:r>
              <a:rPr lang="en-IN" i="0"/>
              <a:t>&lt;IAX&gt;</a:t>
            </a:r>
            <a:endParaRPr sz="1200" i="0">
              <a:solidFill>
                <a:schemeClr val="lt1"/>
              </a:solidFill>
            </a:endParaRPr>
          </a:p>
          <a:p>
            <a:pPr marL="0" lvl="0" indent="0" algn="l" rtl="0">
              <a:spcBef>
                <a:spcPts val="0"/>
              </a:spcBef>
              <a:spcAft>
                <a:spcPts val="0"/>
              </a:spcAft>
              <a:buNone/>
            </a:pPr>
            <a:r>
              <a:rPr lang="en-IN" i="1"/>
              <a:t>Click the Exit Session button to close the window or the Restart Session button to take the session again.</a:t>
            </a:r>
            <a:endParaRPr/>
          </a:p>
          <a:p>
            <a:pPr marL="0" lvl="0" indent="0" algn="l" rtl="0">
              <a:spcBef>
                <a:spcPts val="0"/>
              </a:spcBef>
              <a:spcAft>
                <a:spcPts val="0"/>
              </a:spcAft>
              <a:buNone/>
            </a:pPr>
            <a:endParaRPr/>
          </a:p>
        </p:txBody>
      </p:sp>
      <p:sp>
        <p:nvSpPr>
          <p:cNvPr id="877" name="Google Shape;877;p57: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&lt;AX1&gt; There are many tools that help in risk assessment. </a:t>
            </a:r>
            <a:endParaRPr/>
          </a:p>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&lt;AX2&gt; One such tool is the Vulnerability Capacity Assessment or VCA. </a:t>
            </a:r>
            <a:endParaRPr/>
          </a:p>
        </p:txBody>
      </p:sp>
      <p:sp>
        <p:nvSpPr>
          <p:cNvPr id="149" name="Google Shape;149;p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7: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&lt;AX3&gt; The VCA starts with identification of general information at the community level and scales down to the household and the individual levels.</a:t>
            </a:r>
            <a:endParaRPr/>
          </a:p>
        </p:txBody>
      </p:sp>
      <p:sp>
        <p:nvSpPr>
          <p:cNvPr id="159" name="Google Shape;159;p7: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8: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&lt;AX4&gt; The VCA consists of various methods and tools, which have their use determined by the time of conducting the VCA. </a:t>
            </a:r>
            <a:endParaRPr/>
          </a:p>
        </p:txBody>
      </p:sp>
      <p:sp>
        <p:nvSpPr>
          <p:cNvPr id="176" name="Google Shape;176;p8: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9: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dk1"/>
                </a:solidFill>
                <a:latin typeface="Calibri"/>
                <a:ea typeface="Calibri"/>
                <a:cs typeface="Calibri"/>
                <a:sym typeface="Calibri"/>
              </a:rPr>
              <a:t>&lt;AX5&gt; The provided sequence can be followed with modification as required, starting with review of secondary data and ending by ranking the identified problems and their causes.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6" name="Google Shape;186;p9: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5" name="Google Shape;15;p1"/>
          <p:cNvSpPr/>
          <p:nvPr/>
        </p:nvSpPr>
        <p:spPr>
          <a:xfrm>
            <a:off x="0" y="0"/>
            <a:ext cx="12192000" cy="348343"/>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Calibri"/>
                <a:ea typeface="Calibri"/>
                <a:cs typeface="Calibri"/>
                <a:sym typeface="Calibri"/>
              </a:rPr>
              <a:t> Fit Feet Clinical Director Training </a:t>
            </a:r>
            <a:endParaRPr sz="1800" b="0" i="0" u="none" strike="noStrike" cap="none">
              <a:solidFill>
                <a:schemeClr val="lt1"/>
              </a:solidFill>
              <a:latin typeface="Calibri"/>
              <a:ea typeface="Calibri"/>
              <a:cs typeface="Calibri"/>
              <a:sym typeface="Calibri"/>
            </a:endParaRPr>
          </a:p>
        </p:txBody>
      </p:sp>
      <p:pic>
        <p:nvPicPr>
          <p:cNvPr id="16" name="Google Shape;16;p1"/>
          <p:cNvPicPr preferRelativeResize="0"/>
          <p:nvPr/>
        </p:nvPicPr>
        <p:blipFill rotWithShape="1">
          <a:blip r:embed="rId13">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ock.adobe.com/in/images/probability-and-impact-matrix/12768735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hyperlink" Target="https://t3.ftcdn.net/jpg/00/38/50/24/240_F_38502426_6UCJqeGvB0bYYqsMxvxrJ8PT2zROex4a.jpg" TargetMode="External"/><Relationship Id="rId4" Type="http://schemas.openxmlformats.org/officeDocument/2006/relationships/hyperlink" Target="https://t3.ftcdn.net/jpg/01/31/94/86/240_F_131948630_9R0tcMng9ZOte1Bdg3vfLpIzmfd5b4Cb.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hyperlink" Target="https://as1.ftcdn.net/jpg/01/16/02/20/500_F_116022071_yETsXAcWU6f19YFdbwD9RiA5nb9rSOOH.jp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t3.ftcdn.net/jpg/02/66/04/84/240_F_266048471_iDlz969Vqo7THGR4p8m0nOh1TfgwwXBV.jpg" TargetMode="External"/><Relationship Id="rId5" Type="http://schemas.openxmlformats.org/officeDocument/2006/relationships/hyperlink" Target="https://stock.adobe.com/in/images/word-writing-text-reduce-risk-business-photo-showcasing-lessen-the-potential-damage-that-could-be-caused-by-a-hazard/318673963"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static.thenounproject.com/png/1049522-200.png" TargetMode="External"/><Relationship Id="rId5" Type="http://schemas.openxmlformats.org/officeDocument/2006/relationships/hyperlink" Target="https://static.thenounproject.com/png/952287-200.png" TargetMode="External"/><Relationship Id="rId4" Type="http://schemas.openxmlformats.org/officeDocument/2006/relationships/hyperlink" Target="https://static.thenounproject.com/png/1780267-200.png" TargetMode="Externa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t3.ftcdn.net/jpg/02/95/78/28/240_F_295782805_BkQaZflFJqDx4UqDEADc5OJViU53ktpl.jpg" TargetMode="External"/><Relationship Id="rId4" Type="http://schemas.openxmlformats.org/officeDocument/2006/relationships/hyperlink" Target="https://t3.ftcdn.net/jpg/00/27/10/84/240_F_27108401_BSN5Xp2sRfVacDs1uSirNmCwzglgdTpf.jpg"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hyperlink" Target="https://as1.ftcdn.net/jpg/00/79/11/88/500_F_79118856_J5wm3z8mVSE0boCgnkQjlKEWhJ3kTKAd.jpg" TargetMode="External"/><Relationship Id="rId12"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stock.adobe.com/in/images/yellow-footsteps-on-sidewalk-towards-why-message/79170751" TargetMode="External"/><Relationship Id="rId11" Type="http://schemas.openxmlformats.org/officeDocument/2006/relationships/image" Target="../media/image36.jpg"/><Relationship Id="rId5" Type="http://schemas.openxmlformats.org/officeDocument/2006/relationships/hyperlink" Target="https://stock.adobe.com/in/images/yellow-footsteps-on-sidewalk-towards-when-message/79172426" TargetMode="External"/><Relationship Id="rId10" Type="http://schemas.openxmlformats.org/officeDocument/2006/relationships/image" Target="../media/image35.jpg"/><Relationship Id="rId4" Type="http://schemas.openxmlformats.org/officeDocument/2006/relationships/hyperlink" Target="https://stock.adobe.com/in/images/yellow-footsteps-on-sidewalk-towards-what-message/79172418" TargetMode="External"/><Relationship Id="rId9" Type="http://schemas.openxmlformats.org/officeDocument/2006/relationships/image" Target="../media/image34.jp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t4.ftcdn.net/jpg/02/48/21/89/240_F_248218962_Db3o6NNpMNtM2lgi0e7iQK65x9zKjMDn.jp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hyperlink" Target="https://www.shutterstock.com/image-illustration/fishbone-diagram-one-method-find-out-1022479735"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stock.adobe.com/in/images/historical-yield-n-statistics-business-laptop-in-the-office-with-term-on-the-screen-finance-economy/335902937" TargetMode="Externa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t4.ftcdn.net/jpg/01/06/04/49/240_F_106044912_VYrdqYSCYafieWjbdqkk2htDLScdSEjn.jpg" TargetMode="External"/><Relationship Id="rId5" Type="http://schemas.openxmlformats.org/officeDocument/2006/relationships/hyperlink" Target="https://t3.ftcdn.net/jpg/03/04/45/90/240_F_304459093_VZKot3kNIUBsHpcZg8iUangGGzJm7U9T.jpg" TargetMode="External"/><Relationship Id="rId4" Type="http://schemas.openxmlformats.org/officeDocument/2006/relationships/hyperlink" Target="https://t4.ftcdn.net/jpg/02/51/98/69/240_F_251986978_k6PwEoMjNOGePE9jwB0VLqqmPsOwGqWq.jpg"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t4.ftcdn.net/jpg/02/51/31/95/240_F_251319594_iO4n7K5pTeEVRkFf0mqjj6RE8onEHuMq.jpg" TargetMode="External"/><Relationship Id="rId7"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hyperlink" Target="https://t3.ftcdn.net/jpg/01/94/04/56/240_F_194045659_zVwk2YF7H62h9VTD3y7wLjOQrNw2mUHc.jpg" TargetMode="External"/><Relationship Id="rId4" Type="http://schemas.openxmlformats.org/officeDocument/2006/relationships/hyperlink" Target="https://t4.ftcdn.net/jpg/03/31/88/55/240_F_331885560_raEfuWHrQtxDByxzyHhkb8qiVLcFmyPT.jpg" TargetMode="External"/><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hyperlink" Target="https://t3.ftcdn.net/jpg/00/67/68/52/240_F_67685288_NIVczDcLoE9XVJiPuyuy9REQ10oi8cPL.jpg"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t4.ftcdn.net/jpg/02/51/98/67/240_F_251986761_IL8dgqgwGXn5rMZodNVnENZGxf4eR3ca.jpg" TargetMode="External"/><Relationship Id="rId7"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hyperlink" Target="https://t3.ftcdn.net/jpg/00/39/54/80/240_F_39548004_n3ZrLXV7Daw954khRd3PI3KvlmjuedrH.jpg" TargetMode="External"/><Relationship Id="rId10" Type="http://schemas.openxmlformats.org/officeDocument/2006/relationships/image" Target="../media/image57.jpg"/><Relationship Id="rId4" Type="http://schemas.openxmlformats.org/officeDocument/2006/relationships/hyperlink" Target="https://t3.ftcdn.net/jpg/02/28/60/26/240_F_228602615_YpZxxoVQ5zLUqeDzyLKyE09dBCddbg90.jpg" TargetMode="External"/><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shutterstock.com/image-photo/image-tangram-puzzle-blocks-people-icons-114959303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t3.ftcdn.net/jpg/00/02/40/62/240_F_2406244_ZTzrj7qrbyLrNX4noYZaxyzMNX4IoT.jpg" TargetMode="External"/><Relationship Id="rId5" Type="http://schemas.openxmlformats.org/officeDocument/2006/relationships/hyperlink" Target="https://t4.ftcdn.net/jpg/03/05/42/69/240_F_305426938_4Fj3ZHDG6gXMtagUhGk0ZOlL1mr6LtoG.jpg" TargetMode="External"/><Relationship Id="rId4" Type="http://schemas.openxmlformats.org/officeDocument/2006/relationships/hyperlink" Target="https://t4.ftcdn.net/jpg/03/04/75/71/240_F_304757150_ZiX3DQDadV0RkjEGYmh3uXpKy8ovPwqp.jpg" TargetMode="External"/><Relationship Id="rId9" Type="http://schemas.openxmlformats.org/officeDocument/2006/relationships/image" Target="../media/image62.jp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jpg"/><Relationship Id="rId4" Type="http://schemas.openxmlformats.org/officeDocument/2006/relationships/hyperlink" Target="https://as2.ftcdn.net/jpg/00/64/30/15/500_F_64301509_SA5ZMf1oqlU2jiU9U7pypO6Tb7FXvmmD.jpg"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png"/><Relationship Id="rId7" Type="http://schemas.openxmlformats.org/officeDocument/2006/relationships/hyperlink" Target="https://t3.ftcdn.net/jpg/02/88/81/22/240_F_288812229_bC3WWKGRY7Vf5nXvuNJvfIpLuMNYwHLN.jpg"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https://t3.ftcdn.net/jpg/00/82/59/10/240_F_82591068_0rNhjkzy2B2a49v0YTM2d38uu7vC17Kr.jpg" TargetMode="External"/><Relationship Id="rId11" Type="http://schemas.openxmlformats.org/officeDocument/2006/relationships/image" Target="../media/image67.png"/><Relationship Id="rId5" Type="http://schemas.openxmlformats.org/officeDocument/2006/relationships/hyperlink" Target="https://t3.ftcdn.net/jpg/02/71/56/18/240_F_271561808_c6wTuD7BrdtSvPVoax9h6Y3hVJ99LVan.jpg" TargetMode="External"/><Relationship Id="rId10" Type="http://schemas.openxmlformats.org/officeDocument/2006/relationships/image" Target="../media/image66.png"/><Relationship Id="rId4" Type="http://schemas.openxmlformats.org/officeDocument/2006/relationships/hyperlink" Target="https://t4.ftcdn.net/jpg/03/18/19/27/240_F_318192747_UpFPSPygeRAlKpCuvfZ996JUfXD10bVL.jpg" TargetMode="External"/><Relationship Id="rId9"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8.jpg"/><Relationship Id="rId4" Type="http://schemas.openxmlformats.org/officeDocument/2006/relationships/hyperlink" Target="https://t3.ftcdn.net/jpg/03/19/38/52/240_F_319385260_4aoRXAnf6WYDtt31SvVzsviF4PSSNTDH.jp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8.jp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hyperlink" Target="https://stock.adobe.com/in/images/the-word-or-phrase-transect-in-a-dictionary/309383792" TargetMode="External"/><Relationship Id="rId4" Type="http://schemas.openxmlformats.org/officeDocument/2006/relationships/image" Target="../media/image69.jp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hyperlink" Target="https://www.shutterstock.com/image-photo/five-hand-drawn-light-bulbs-representing-1121696642" TargetMode="External"/><Relationship Id="rId4" Type="http://schemas.openxmlformats.org/officeDocument/2006/relationships/image" Target="../media/image69.jpg"/></Relationships>
</file>

<file path=ppt/slides/_rels/slide4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hyperlink" Target="https://t4.ftcdn.net/jpg/01/23/24/61/240_F_123246138_TodFvWggh4AhYrahAfxdMizhT2X46Q2Q.jpg"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hyperlink" Target="https://stock.adobe.com/in/images/dartscheibe/177128369" TargetMode="External"/><Relationship Id="rId13"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hyperlink" Target="https://static.thenounproject.com/png/2208338-200.png" TargetMode="External"/><Relationship Id="rId12"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static.thenounproject.com/png/2965944-200.png" TargetMode="External"/><Relationship Id="rId11" Type="http://schemas.openxmlformats.org/officeDocument/2006/relationships/image" Target="../media/image9.png"/><Relationship Id="rId5" Type="http://schemas.openxmlformats.org/officeDocument/2006/relationships/hyperlink" Target="https://static.thenounproject.com/png/3000289-200.png" TargetMode="External"/><Relationship Id="rId10" Type="http://schemas.openxmlformats.org/officeDocument/2006/relationships/image" Target="../media/image8.png"/><Relationship Id="rId4" Type="http://schemas.openxmlformats.org/officeDocument/2006/relationships/hyperlink" Target="https://static.thenounproject.com/png/2064324-200.png" TargetMode="External"/><Relationship Id="rId9" Type="http://schemas.openxmlformats.org/officeDocument/2006/relationships/image" Target="../media/image5.png"/><Relationship Id="rId1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hyperlink" Target="https://stock.adobe.com/in/search/images?k=&amp;search_type=empty-carousel-asset-click&amp;asset_id=335920355"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hyperlink" Target="https://stock.adobe.com/in/search/images?k=&amp;search_type=empty-carousel-asset-click&amp;asset_id=334592650"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png"/><Relationship Id="rId7"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hyperlink" Target="https://stock.adobe.com/in/images/4-speech-bubbles-who-how-what-where/92505934"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ww.shutterstock.com/image-photo/image-tangram-puzzle-blocks-people-icons-1149593039"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hyperlink" Target="https://stock.adobe.com/in/images/risk-assessment-business-symbols-grey-texture-blue-stripes/294588030"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t3.ftcdn.net/jpg/03/00/40/02/240_F_300400232_s5emwqpDMuPFejKSUm8uflf1B76rsROa.jpg" TargetMode="External"/><Relationship Id="rId5" Type="http://schemas.openxmlformats.org/officeDocument/2006/relationships/hyperlink" Target="https://t3.ftcdn.net/jpg/03/16/39/90/240_F_316399070_PBJPBUGe4A9YBElmhuZ2IygOqBiewgfC.jpg" TargetMode="External"/><Relationship Id="rId4" Type="http://schemas.openxmlformats.org/officeDocument/2006/relationships/hyperlink" Target="https://t3.ftcdn.net/jpg/02/01/21/06/240_F_201210614_TSvEGHNmxhILRjAJ2ocrAY9IObREx67H.jpg" TargetMode="Externa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hyperlink" Target="https://t3.ftcdn.net/jpg/03/29/27/26/240_F_329272690_ajV6vtTyU4ZfKuATFh7JxZXRapw5WHUx.jpg" TargetMode="External"/><Relationship Id="rId4" Type="http://schemas.openxmlformats.org/officeDocument/2006/relationships/hyperlink" Target="https://t4.ftcdn.net/jpg/03/03/54/91/240_F_303549148_ZSWTgG2eYOOkNw9u5zQfUGWs6wi5Tgus.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p:nvPr/>
        </p:nvSpPr>
        <p:spPr>
          <a:xfrm>
            <a:off x="0" y="0"/>
            <a:ext cx="4972594"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3"/>
          <p:cNvSpPr txBox="1"/>
          <p:nvPr/>
        </p:nvSpPr>
        <p:spPr>
          <a:xfrm>
            <a:off x="651307" y="640081"/>
            <a:ext cx="3377183" cy="368197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IN" sz="4400" b="1" i="0" u="none" strike="noStrike" cap="none">
                <a:solidFill>
                  <a:schemeClr val="lt1"/>
                </a:solidFill>
                <a:latin typeface="Calibri"/>
                <a:ea typeface="Calibri"/>
                <a:cs typeface="Calibri"/>
                <a:sym typeface="Calibri"/>
              </a:rPr>
              <a:t>Risk assessment tools </a:t>
            </a:r>
            <a:r>
              <a:rPr lang="en-IN" sz="4400" b="0" i="0" u="none" strike="noStrike" cap="none">
                <a:solidFill>
                  <a:schemeClr val="lt1"/>
                </a:solidFill>
                <a:latin typeface="Calibri"/>
                <a:ea typeface="Calibri"/>
                <a:cs typeface="Calibri"/>
                <a:sym typeface="Calibri"/>
              </a:rPr>
              <a:t>can make us less vulnerable. </a:t>
            </a:r>
            <a:endParaRPr sz="4400" b="0" i="0" u="none" strike="noStrike" cap="none">
              <a:solidFill>
                <a:schemeClr val="lt1"/>
              </a:solidFill>
              <a:latin typeface="Calibri"/>
              <a:ea typeface="Calibri"/>
              <a:cs typeface="Calibri"/>
              <a:sym typeface="Calibri"/>
            </a:endParaRPr>
          </a:p>
        </p:txBody>
      </p:sp>
      <p:sp>
        <p:nvSpPr>
          <p:cNvPr id="93" name="Google Shape;93;p13"/>
          <p:cNvSpPr/>
          <p:nvPr/>
        </p:nvSpPr>
        <p:spPr>
          <a:xfrm>
            <a:off x="12192000" y="0"/>
            <a:ext cx="3155031" cy="68580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i="0" u="none" strike="noStrike" cap="none">
                <a:solidFill>
                  <a:schemeClr val="dk1"/>
                </a:solidFill>
                <a:latin typeface="Calibri"/>
                <a:ea typeface="Calibri"/>
                <a:cs typeface="Calibri"/>
                <a:sym typeface="Calibri"/>
              </a:rPr>
              <a:t>Viz Notes:</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Splash Screen</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Frame 1 </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Slide 1 of 3</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Layout: 50:50 Slide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Treatment</a:t>
            </a:r>
            <a:r>
              <a:rPr lang="en-IN" sz="1800">
                <a:solidFill>
                  <a:schemeClr val="dk1"/>
                </a:solidFill>
                <a:latin typeface="Calibri"/>
                <a:ea typeface="Calibri"/>
                <a:cs typeface="Calibri"/>
                <a:sym typeface="Calibri"/>
              </a:rPr>
              <a:t>: Show the given image on the left or on full screen and add text in sync with audio.</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Image source:</a:t>
            </a:r>
            <a:endParaRPr/>
          </a:p>
          <a:p>
            <a:pPr marL="0" marR="0" lvl="0" indent="0" algn="l" rtl="0">
              <a:spcBef>
                <a:spcPts val="0"/>
              </a:spcBef>
              <a:spcAft>
                <a:spcPts val="0"/>
              </a:spcAft>
              <a:buNone/>
            </a:pPr>
            <a:r>
              <a:rPr lang="en-IN" sz="1800" u="sng">
                <a:solidFill>
                  <a:schemeClr val="hlink"/>
                </a:solidFill>
                <a:latin typeface="Calibri"/>
                <a:ea typeface="Calibri"/>
                <a:cs typeface="Calibri"/>
                <a:sym typeface="Calibri"/>
                <a:hlinkClick r:id="rId3"/>
              </a:rPr>
              <a:t>https://stock.adobe.com/in/images/probability-and-impact-matrix/127687359</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4" name="Google Shape;94;p13" descr="Probability and Impact Matrix"/>
          <p:cNvPicPr preferRelativeResize="0"/>
          <p:nvPr/>
        </p:nvPicPr>
        <p:blipFill rotWithShape="1">
          <a:blip r:embed="rId4">
            <a:alphaModFix/>
          </a:blip>
          <a:srcRect/>
          <a:stretch/>
        </p:blipFill>
        <p:spPr>
          <a:xfrm>
            <a:off x="4933951" y="914400"/>
            <a:ext cx="7258050" cy="483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2"/>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204" name="Google Shape;204;p22"/>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5</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Content Slide</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4</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50:50</a:t>
            </a:r>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Icons</a:t>
            </a:r>
            <a:r>
              <a:rPr lang="en-IN" sz="1600">
                <a:solidFill>
                  <a:schemeClr val="dk1"/>
                </a:solidFill>
                <a:latin typeface="Calibri"/>
                <a:ea typeface="Calibri"/>
                <a:cs typeface="Calibri"/>
                <a:sym typeface="Calibri"/>
              </a:rPr>
              <a:t>: </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https://t3.ftcdn.net/jpg/01/31/94/86/240_F_131948630_9R0tcMng9ZOte1Bdg3vfLpIzmfd5b4Cb.jpg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https://t3.ftcdn.net/jpg/00/38/50/24/240_F_38502426_6UCJqeGvB0bYYqsMxvxrJ8PT2zROex4a.jpg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images with AX1. With audio ‘assessment’ show 1</a:t>
            </a:r>
            <a:r>
              <a:rPr lang="en-IN" sz="1600" baseline="30000">
                <a:solidFill>
                  <a:schemeClr val="dk1"/>
                </a:solidFill>
                <a:latin typeface="Calibri"/>
                <a:ea typeface="Calibri"/>
                <a:cs typeface="Calibri"/>
                <a:sym typeface="Calibri"/>
              </a:rPr>
              <a:t>st</a:t>
            </a:r>
            <a:r>
              <a:rPr lang="en-IN" sz="1600">
                <a:solidFill>
                  <a:schemeClr val="dk1"/>
                </a:solidFill>
                <a:latin typeface="Calibri"/>
                <a:ea typeface="Calibri"/>
                <a:cs typeface="Calibri"/>
                <a:sym typeface="Calibri"/>
              </a:rPr>
              <a:t> image. With audio ‘mapping’ show the 2</a:t>
            </a:r>
            <a:r>
              <a:rPr lang="en-IN" sz="1600" baseline="30000">
                <a:solidFill>
                  <a:schemeClr val="dk1"/>
                </a:solidFill>
                <a:latin typeface="Calibri"/>
                <a:ea typeface="Calibri"/>
                <a:cs typeface="Calibri"/>
                <a:sym typeface="Calibri"/>
              </a:rPr>
              <a:t>nd</a:t>
            </a:r>
            <a:r>
              <a:rPr lang="en-IN" sz="1600">
                <a:solidFill>
                  <a:schemeClr val="dk1"/>
                </a:solidFill>
                <a:latin typeface="Calibri"/>
                <a:ea typeface="Calibri"/>
                <a:cs typeface="Calibri"/>
                <a:sym typeface="Calibri"/>
              </a:rPr>
              <a:t> image. </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After the audio finishes, enable Next.</a:t>
            </a:r>
            <a:endParaRPr/>
          </a:p>
        </p:txBody>
      </p:sp>
      <p:pic>
        <p:nvPicPr>
          <p:cNvPr id="205" name="Google Shape;205;p22"/>
          <p:cNvPicPr preferRelativeResize="0"/>
          <p:nvPr/>
        </p:nvPicPr>
        <p:blipFill rotWithShape="1">
          <a:blip r:embed="rId6">
            <a:alphaModFix/>
          </a:blip>
          <a:srcRect/>
          <a:stretch/>
        </p:blipFill>
        <p:spPr>
          <a:xfrm>
            <a:off x="544432" y="639038"/>
            <a:ext cx="5464222" cy="4857790"/>
          </a:xfrm>
          <a:prstGeom prst="rect">
            <a:avLst/>
          </a:prstGeom>
          <a:noFill/>
          <a:ln>
            <a:noFill/>
          </a:ln>
        </p:spPr>
      </p:pic>
      <p:pic>
        <p:nvPicPr>
          <p:cNvPr id="206" name="Google Shape;206;p22"/>
          <p:cNvPicPr preferRelativeResize="0"/>
          <p:nvPr/>
        </p:nvPicPr>
        <p:blipFill rotWithShape="1">
          <a:blip r:embed="rId7">
            <a:alphaModFix/>
          </a:blip>
          <a:srcRect/>
          <a:stretch/>
        </p:blipFill>
        <p:spPr>
          <a:xfrm>
            <a:off x="6011366" y="420944"/>
            <a:ext cx="5786969" cy="5177496"/>
          </a:xfrm>
          <a:prstGeom prst="rect">
            <a:avLst/>
          </a:prstGeom>
          <a:noFill/>
          <a:ln>
            <a:noFill/>
          </a:ln>
        </p:spPr>
      </p:pic>
      <p:sp>
        <p:nvSpPr>
          <p:cNvPr id="207" name="Google Shape;207;p22"/>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a:t>
            </a:r>
            <a:endParaRPr sz="1800" b="1">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3"/>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214" name="Google Shape;214;p23"/>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5</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Content Slide</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2 of 4</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a:t>
            </a:r>
            <a:r>
              <a:rPr lang="en-IN" sz="1600">
                <a:solidFill>
                  <a:schemeClr val="dk1"/>
                </a:solidFill>
                <a:latin typeface="Calibri"/>
                <a:ea typeface="Calibri"/>
                <a:cs typeface="Calibri"/>
                <a:sym typeface="Calibri"/>
              </a:rPr>
              <a:t>Recreate from source ppt.</a:t>
            </a:r>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Please recreate the image, sync it with the AX2.</a:t>
            </a:r>
            <a:endParaRPr/>
          </a:p>
        </p:txBody>
      </p:sp>
      <p:sp>
        <p:nvSpPr>
          <p:cNvPr id="216" name="Google Shape;216;p23"/>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a:t>
            </a:r>
            <a:endParaRPr sz="1800" b="1">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6B63E6F-6763-4BC4-B75A-2427A674A521}"/>
              </a:ext>
            </a:extLst>
          </p:cNvPr>
          <p:cNvPicPr>
            <a:picLocks noChangeAspect="1"/>
          </p:cNvPicPr>
          <p:nvPr/>
        </p:nvPicPr>
        <p:blipFill>
          <a:blip r:embed="rId4"/>
          <a:stretch>
            <a:fillRect/>
          </a:stretch>
        </p:blipFill>
        <p:spPr>
          <a:xfrm>
            <a:off x="610878" y="477078"/>
            <a:ext cx="10791825" cy="5572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4"/>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223" name="Google Shape;223;p24"/>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5</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Content Slide</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3 of 4</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Recreate </a:t>
            </a:r>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endParaRPr sz="1600" i="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chart with AX3.</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224" name="Google Shape;224;p24" descr="map"/>
          <p:cNvPicPr preferRelativeResize="0"/>
          <p:nvPr/>
        </p:nvPicPr>
        <p:blipFill rotWithShape="1">
          <a:blip r:embed="rId4">
            <a:alphaModFix/>
          </a:blip>
          <a:srcRect/>
          <a:stretch/>
        </p:blipFill>
        <p:spPr>
          <a:xfrm>
            <a:off x="1597509" y="591015"/>
            <a:ext cx="9406641" cy="5643529"/>
          </a:xfrm>
          <a:prstGeom prst="rect">
            <a:avLst/>
          </a:prstGeom>
          <a:noFill/>
          <a:ln>
            <a:noFill/>
          </a:ln>
        </p:spPr>
      </p:pic>
      <p:sp>
        <p:nvSpPr>
          <p:cNvPr id="225" name="Google Shape;225;p24"/>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a:t>
            </a:r>
            <a:endParaRPr sz="1800" b="1">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5"/>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232" name="Google Shape;232;p25"/>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6</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7</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a:t>
            </a:r>
            <a:r>
              <a:rPr lang="en-IN" sz="1600">
                <a:solidFill>
                  <a:schemeClr val="dk1"/>
                </a:solidFill>
                <a:latin typeface="Calibri"/>
                <a:ea typeface="Calibri"/>
                <a:cs typeface="Calibri"/>
                <a:sym typeface="Calibri"/>
              </a:rPr>
              <a:t>5 Tab Interactivity (shown on next slide)</a:t>
            </a:r>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Slide 14 Reference</a:t>
            </a:r>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appear the image and OST in sync with AX4.</a:t>
            </a:r>
            <a:endParaRPr/>
          </a:p>
        </p:txBody>
      </p:sp>
      <p:pic>
        <p:nvPicPr>
          <p:cNvPr id="233" name="Google Shape;233;p25" descr="How? What? When? Where? Who? Why?"/>
          <p:cNvPicPr preferRelativeResize="0"/>
          <p:nvPr/>
        </p:nvPicPr>
        <p:blipFill rotWithShape="1">
          <a:blip r:embed="rId4">
            <a:alphaModFix/>
          </a:blip>
          <a:srcRect/>
          <a:stretch/>
        </p:blipFill>
        <p:spPr>
          <a:xfrm>
            <a:off x="355262" y="1059873"/>
            <a:ext cx="11254546" cy="5038236"/>
          </a:xfrm>
          <a:prstGeom prst="rect">
            <a:avLst/>
          </a:prstGeom>
          <a:noFill/>
          <a:ln>
            <a:noFill/>
          </a:ln>
        </p:spPr>
      </p:pic>
      <p:sp>
        <p:nvSpPr>
          <p:cNvPr id="234" name="Google Shape;234;p25"/>
          <p:cNvSpPr/>
          <p:nvPr/>
        </p:nvSpPr>
        <p:spPr>
          <a:xfrm>
            <a:off x="311727" y="477982"/>
            <a:ext cx="11617037" cy="831273"/>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dk1"/>
                </a:solidFill>
                <a:latin typeface="Calibri"/>
                <a:ea typeface="Calibri"/>
                <a:cs typeface="Calibri"/>
                <a:sym typeface="Calibri"/>
              </a:rPr>
              <a:t>Mapping as a tool for risk assessment.</a:t>
            </a:r>
            <a:endParaRPr sz="2400">
              <a:solidFill>
                <a:schemeClr val="lt1"/>
              </a:solidFill>
              <a:latin typeface="Calibri"/>
              <a:ea typeface="Calibri"/>
              <a:cs typeface="Calibri"/>
              <a:sym typeface="Calibri"/>
            </a:endParaRPr>
          </a:p>
        </p:txBody>
      </p:sp>
      <p:sp>
        <p:nvSpPr>
          <p:cNvPr id="235" name="Google Shape;235;p25"/>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 Process</a:t>
            </a:r>
            <a:endParaRPr sz="1800" b="1">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6"/>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242" name="Google Shape;242;p26"/>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6</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2 of 7</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Fade the image in the backdrop. Then appear the tabs in sync with the audio AX2.</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instruction with IAX.</a:t>
            </a:r>
            <a:endParaRPr/>
          </a:p>
        </p:txBody>
      </p:sp>
      <p:pic>
        <p:nvPicPr>
          <p:cNvPr id="243" name="Google Shape;243;p26" descr="How? What? When? Where? Who? Why?"/>
          <p:cNvPicPr preferRelativeResize="0"/>
          <p:nvPr/>
        </p:nvPicPr>
        <p:blipFill rotWithShape="1">
          <a:blip r:embed="rId4">
            <a:alphaModFix/>
          </a:blip>
          <a:srcRect/>
          <a:stretch/>
        </p:blipFill>
        <p:spPr>
          <a:xfrm>
            <a:off x="334480" y="377688"/>
            <a:ext cx="11254546" cy="5367130"/>
          </a:xfrm>
          <a:prstGeom prst="rect">
            <a:avLst/>
          </a:prstGeom>
          <a:noFill/>
          <a:ln>
            <a:noFill/>
          </a:ln>
        </p:spPr>
      </p:pic>
      <p:sp>
        <p:nvSpPr>
          <p:cNvPr id="244" name="Google Shape;244;p26"/>
          <p:cNvSpPr/>
          <p:nvPr/>
        </p:nvSpPr>
        <p:spPr>
          <a:xfrm>
            <a:off x="0" y="357810"/>
            <a:ext cx="12192000" cy="5923720"/>
          </a:xfrm>
          <a:prstGeom prst="rect">
            <a:avLst/>
          </a:prstGeom>
          <a:solidFill>
            <a:srgbClr val="000000">
              <a:alpha val="62745"/>
            </a:srgb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6"/>
          <p:cNvSpPr/>
          <p:nvPr/>
        </p:nvSpPr>
        <p:spPr>
          <a:xfrm>
            <a:off x="238540" y="496956"/>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What</a:t>
            </a:r>
            <a:endParaRPr sz="1800">
              <a:solidFill>
                <a:schemeClr val="lt1"/>
              </a:solidFill>
              <a:latin typeface="Calibri"/>
              <a:ea typeface="Calibri"/>
              <a:cs typeface="Calibri"/>
              <a:sym typeface="Calibri"/>
            </a:endParaRPr>
          </a:p>
        </p:txBody>
      </p:sp>
      <p:sp>
        <p:nvSpPr>
          <p:cNvPr id="246" name="Google Shape;246;p26"/>
          <p:cNvSpPr/>
          <p:nvPr/>
        </p:nvSpPr>
        <p:spPr>
          <a:xfrm>
            <a:off x="4956312" y="510209"/>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When</a:t>
            </a:r>
            <a:endParaRPr sz="1800">
              <a:solidFill>
                <a:schemeClr val="lt1"/>
              </a:solidFill>
              <a:latin typeface="Calibri"/>
              <a:ea typeface="Calibri"/>
              <a:cs typeface="Calibri"/>
              <a:sym typeface="Calibri"/>
            </a:endParaRPr>
          </a:p>
        </p:txBody>
      </p:sp>
      <p:sp>
        <p:nvSpPr>
          <p:cNvPr id="247" name="Google Shape;247;p26"/>
          <p:cNvSpPr/>
          <p:nvPr/>
        </p:nvSpPr>
        <p:spPr>
          <a:xfrm>
            <a:off x="7315198" y="490329"/>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Who</a:t>
            </a:r>
            <a:endParaRPr sz="1800">
              <a:solidFill>
                <a:schemeClr val="lt1"/>
              </a:solidFill>
              <a:latin typeface="Calibri"/>
              <a:ea typeface="Calibri"/>
              <a:cs typeface="Calibri"/>
              <a:sym typeface="Calibri"/>
            </a:endParaRPr>
          </a:p>
        </p:txBody>
      </p:sp>
      <p:sp>
        <p:nvSpPr>
          <p:cNvPr id="248" name="Google Shape;248;p26"/>
          <p:cNvSpPr/>
          <p:nvPr/>
        </p:nvSpPr>
        <p:spPr>
          <a:xfrm>
            <a:off x="9674086" y="510208"/>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How</a:t>
            </a:r>
            <a:endParaRPr sz="1800">
              <a:solidFill>
                <a:schemeClr val="lt1"/>
              </a:solidFill>
              <a:latin typeface="Calibri"/>
              <a:ea typeface="Calibri"/>
              <a:cs typeface="Calibri"/>
              <a:sym typeface="Calibri"/>
            </a:endParaRPr>
          </a:p>
        </p:txBody>
      </p:sp>
      <p:sp>
        <p:nvSpPr>
          <p:cNvPr id="249" name="Google Shape;249;p26"/>
          <p:cNvSpPr/>
          <p:nvPr/>
        </p:nvSpPr>
        <p:spPr>
          <a:xfrm>
            <a:off x="2597426" y="510208"/>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Why</a:t>
            </a:r>
            <a:endParaRPr sz="1800">
              <a:solidFill>
                <a:schemeClr val="lt1"/>
              </a:solidFill>
              <a:latin typeface="Calibri"/>
              <a:ea typeface="Calibri"/>
              <a:cs typeface="Calibri"/>
              <a:sym typeface="Calibri"/>
            </a:endParaRPr>
          </a:p>
        </p:txBody>
      </p:sp>
      <p:sp>
        <p:nvSpPr>
          <p:cNvPr id="250" name="Google Shape;250;p26"/>
          <p:cNvSpPr/>
          <p:nvPr/>
        </p:nvSpPr>
        <p:spPr>
          <a:xfrm>
            <a:off x="1215043" y="5778189"/>
            <a:ext cx="287700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i="1">
                <a:solidFill>
                  <a:schemeClr val="dk1"/>
                </a:solidFill>
                <a:latin typeface="Calibri"/>
                <a:ea typeface="Calibri"/>
                <a:cs typeface="Calibri"/>
                <a:sym typeface="Calibri"/>
              </a:rPr>
              <a:t>Click each tab to know more.</a:t>
            </a:r>
            <a:endParaRPr sz="1800" i="1">
              <a:solidFill>
                <a:schemeClr val="dk1"/>
              </a:solidFill>
              <a:latin typeface="Calibri"/>
              <a:ea typeface="Calibri"/>
              <a:cs typeface="Calibri"/>
              <a:sym typeface="Calibri"/>
            </a:endParaRPr>
          </a:p>
        </p:txBody>
      </p:sp>
      <p:pic>
        <p:nvPicPr>
          <p:cNvPr id="251" name="Google Shape;251;p26"/>
          <p:cNvPicPr preferRelativeResize="0"/>
          <p:nvPr/>
        </p:nvPicPr>
        <p:blipFill rotWithShape="1">
          <a:blip r:embed="rId5">
            <a:alphaModFix/>
          </a:blip>
          <a:srcRect/>
          <a:stretch/>
        </p:blipFill>
        <p:spPr>
          <a:xfrm>
            <a:off x="461433" y="5626821"/>
            <a:ext cx="584200" cy="520700"/>
          </a:xfrm>
          <a:prstGeom prst="rect">
            <a:avLst/>
          </a:prstGeom>
          <a:noFill/>
          <a:ln>
            <a:noFill/>
          </a:ln>
        </p:spPr>
      </p:pic>
      <p:sp>
        <p:nvSpPr>
          <p:cNvPr id="252" name="Google Shape;252;p26"/>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 Process</a:t>
            </a:r>
            <a:endParaRPr sz="1800" b="1">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7"/>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259" name="Google Shape;259;p27"/>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Frame: 6</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Slide 3 of 7</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p:txBody>
      </p:sp>
      <p:pic>
        <p:nvPicPr>
          <p:cNvPr id="260" name="Google Shape;260;p27" descr="How? What? When? Where? Who? Why?"/>
          <p:cNvPicPr preferRelativeResize="0"/>
          <p:nvPr/>
        </p:nvPicPr>
        <p:blipFill rotWithShape="1">
          <a:blip r:embed="rId4">
            <a:alphaModFix/>
          </a:blip>
          <a:srcRect/>
          <a:stretch/>
        </p:blipFill>
        <p:spPr>
          <a:xfrm>
            <a:off x="334480" y="377688"/>
            <a:ext cx="11254546" cy="5367130"/>
          </a:xfrm>
          <a:prstGeom prst="rect">
            <a:avLst/>
          </a:prstGeom>
          <a:noFill/>
          <a:ln>
            <a:noFill/>
          </a:ln>
        </p:spPr>
      </p:pic>
      <p:sp>
        <p:nvSpPr>
          <p:cNvPr id="261" name="Google Shape;261;p27"/>
          <p:cNvSpPr/>
          <p:nvPr/>
        </p:nvSpPr>
        <p:spPr>
          <a:xfrm>
            <a:off x="0" y="357810"/>
            <a:ext cx="12192000" cy="5923720"/>
          </a:xfrm>
          <a:prstGeom prst="rect">
            <a:avLst/>
          </a:prstGeom>
          <a:solidFill>
            <a:srgbClr val="000000">
              <a:alpha val="62745"/>
            </a:srgb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27"/>
          <p:cNvSpPr/>
          <p:nvPr/>
        </p:nvSpPr>
        <p:spPr>
          <a:xfrm>
            <a:off x="238540" y="576468"/>
            <a:ext cx="2266122" cy="894522"/>
          </a:xfrm>
          <a:prstGeom prst="roundRect">
            <a:avLst>
              <a:gd name="adj" fmla="val 16667"/>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What</a:t>
            </a:r>
            <a:endParaRPr sz="1800">
              <a:solidFill>
                <a:schemeClr val="lt1"/>
              </a:solidFill>
              <a:latin typeface="Calibri"/>
              <a:ea typeface="Calibri"/>
              <a:cs typeface="Calibri"/>
              <a:sym typeface="Calibri"/>
            </a:endParaRPr>
          </a:p>
        </p:txBody>
      </p:sp>
      <p:sp>
        <p:nvSpPr>
          <p:cNvPr id="263" name="Google Shape;263;p27"/>
          <p:cNvSpPr/>
          <p:nvPr/>
        </p:nvSpPr>
        <p:spPr>
          <a:xfrm>
            <a:off x="4956312" y="589721"/>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When</a:t>
            </a:r>
            <a:endParaRPr sz="1800">
              <a:solidFill>
                <a:schemeClr val="lt1"/>
              </a:solidFill>
              <a:latin typeface="Calibri"/>
              <a:ea typeface="Calibri"/>
              <a:cs typeface="Calibri"/>
              <a:sym typeface="Calibri"/>
            </a:endParaRPr>
          </a:p>
        </p:txBody>
      </p:sp>
      <p:sp>
        <p:nvSpPr>
          <p:cNvPr id="264" name="Google Shape;264;p27"/>
          <p:cNvSpPr/>
          <p:nvPr/>
        </p:nvSpPr>
        <p:spPr>
          <a:xfrm>
            <a:off x="7315198" y="569841"/>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Who</a:t>
            </a:r>
            <a:endParaRPr sz="1800">
              <a:solidFill>
                <a:schemeClr val="lt1"/>
              </a:solidFill>
              <a:latin typeface="Calibri"/>
              <a:ea typeface="Calibri"/>
              <a:cs typeface="Calibri"/>
              <a:sym typeface="Calibri"/>
            </a:endParaRPr>
          </a:p>
        </p:txBody>
      </p:sp>
      <p:sp>
        <p:nvSpPr>
          <p:cNvPr id="265" name="Google Shape;265;p27"/>
          <p:cNvSpPr/>
          <p:nvPr/>
        </p:nvSpPr>
        <p:spPr>
          <a:xfrm>
            <a:off x="9674086" y="589720"/>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How</a:t>
            </a:r>
            <a:endParaRPr sz="1800">
              <a:solidFill>
                <a:schemeClr val="lt1"/>
              </a:solidFill>
              <a:latin typeface="Calibri"/>
              <a:ea typeface="Calibri"/>
              <a:cs typeface="Calibri"/>
              <a:sym typeface="Calibri"/>
            </a:endParaRPr>
          </a:p>
        </p:txBody>
      </p:sp>
      <p:sp>
        <p:nvSpPr>
          <p:cNvPr id="266" name="Google Shape;266;p27"/>
          <p:cNvSpPr/>
          <p:nvPr/>
        </p:nvSpPr>
        <p:spPr>
          <a:xfrm>
            <a:off x="2597426" y="589720"/>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Why</a:t>
            </a:r>
            <a:endParaRPr sz="1800">
              <a:solidFill>
                <a:schemeClr val="lt1"/>
              </a:solidFill>
              <a:latin typeface="Calibri"/>
              <a:ea typeface="Calibri"/>
              <a:cs typeface="Calibri"/>
              <a:sym typeface="Calibri"/>
            </a:endParaRPr>
          </a:p>
        </p:txBody>
      </p:sp>
      <p:sp>
        <p:nvSpPr>
          <p:cNvPr id="267" name="Google Shape;267;p27"/>
          <p:cNvSpPr/>
          <p:nvPr/>
        </p:nvSpPr>
        <p:spPr>
          <a:xfrm>
            <a:off x="318052" y="1530625"/>
            <a:ext cx="11628783" cy="4472609"/>
          </a:xfrm>
          <a:prstGeom prst="rect">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228600" marR="0" lvl="0" indent="-228600" algn="l" rtl="0">
              <a:lnSpc>
                <a:spcPct val="90000"/>
              </a:lnSpc>
              <a:spcBef>
                <a:spcPts val="0"/>
              </a:spcBef>
              <a:spcAft>
                <a:spcPts val="0"/>
              </a:spcAft>
              <a:buNone/>
            </a:pPr>
            <a:r>
              <a:rPr lang="en-IN" sz="2400">
                <a:solidFill>
                  <a:schemeClr val="dk1"/>
                </a:solidFill>
                <a:latin typeface="Calibri"/>
                <a:ea typeface="Calibri"/>
                <a:cs typeface="Calibri"/>
                <a:sym typeface="Calibri"/>
              </a:rPr>
              <a:t> Make a spatial overview of the area’s main features.</a:t>
            </a:r>
            <a:endParaRPr/>
          </a:p>
        </p:txBody>
      </p:sp>
      <p:sp>
        <p:nvSpPr>
          <p:cNvPr id="268" name="Google Shape;268;p27"/>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 Process</a:t>
            </a:r>
            <a:endParaRPr sz="1800" b="1">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8"/>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275" name="Google Shape;275;p28"/>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6</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4 of 7</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276" name="Google Shape;276;p28" descr="How? What? When? Where? Who? Why?"/>
          <p:cNvPicPr preferRelativeResize="0"/>
          <p:nvPr/>
        </p:nvPicPr>
        <p:blipFill rotWithShape="1">
          <a:blip r:embed="rId4">
            <a:alphaModFix/>
          </a:blip>
          <a:srcRect/>
          <a:stretch/>
        </p:blipFill>
        <p:spPr>
          <a:xfrm>
            <a:off x="334480" y="377688"/>
            <a:ext cx="11254546" cy="5367130"/>
          </a:xfrm>
          <a:prstGeom prst="rect">
            <a:avLst/>
          </a:prstGeom>
          <a:noFill/>
          <a:ln>
            <a:noFill/>
          </a:ln>
        </p:spPr>
      </p:pic>
      <p:sp>
        <p:nvSpPr>
          <p:cNvPr id="277" name="Google Shape;277;p28"/>
          <p:cNvSpPr/>
          <p:nvPr/>
        </p:nvSpPr>
        <p:spPr>
          <a:xfrm>
            <a:off x="0" y="357810"/>
            <a:ext cx="12192000" cy="5923720"/>
          </a:xfrm>
          <a:prstGeom prst="rect">
            <a:avLst/>
          </a:prstGeom>
          <a:solidFill>
            <a:srgbClr val="000000">
              <a:alpha val="62745"/>
            </a:srgb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28"/>
          <p:cNvSpPr/>
          <p:nvPr/>
        </p:nvSpPr>
        <p:spPr>
          <a:xfrm>
            <a:off x="238540" y="576468"/>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What</a:t>
            </a:r>
            <a:endParaRPr sz="1800">
              <a:solidFill>
                <a:schemeClr val="lt1"/>
              </a:solidFill>
              <a:latin typeface="Calibri"/>
              <a:ea typeface="Calibri"/>
              <a:cs typeface="Calibri"/>
              <a:sym typeface="Calibri"/>
            </a:endParaRPr>
          </a:p>
        </p:txBody>
      </p:sp>
      <p:sp>
        <p:nvSpPr>
          <p:cNvPr id="279" name="Google Shape;279;p28"/>
          <p:cNvSpPr/>
          <p:nvPr/>
        </p:nvSpPr>
        <p:spPr>
          <a:xfrm>
            <a:off x="4956312" y="589721"/>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When</a:t>
            </a:r>
            <a:endParaRPr sz="1800">
              <a:solidFill>
                <a:schemeClr val="lt1"/>
              </a:solidFill>
              <a:latin typeface="Calibri"/>
              <a:ea typeface="Calibri"/>
              <a:cs typeface="Calibri"/>
              <a:sym typeface="Calibri"/>
            </a:endParaRPr>
          </a:p>
        </p:txBody>
      </p:sp>
      <p:sp>
        <p:nvSpPr>
          <p:cNvPr id="280" name="Google Shape;280;p28"/>
          <p:cNvSpPr/>
          <p:nvPr/>
        </p:nvSpPr>
        <p:spPr>
          <a:xfrm>
            <a:off x="7315198" y="569841"/>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Who</a:t>
            </a:r>
            <a:endParaRPr sz="1800">
              <a:solidFill>
                <a:schemeClr val="lt1"/>
              </a:solidFill>
              <a:latin typeface="Calibri"/>
              <a:ea typeface="Calibri"/>
              <a:cs typeface="Calibri"/>
              <a:sym typeface="Calibri"/>
            </a:endParaRPr>
          </a:p>
        </p:txBody>
      </p:sp>
      <p:sp>
        <p:nvSpPr>
          <p:cNvPr id="281" name="Google Shape;281;p28"/>
          <p:cNvSpPr/>
          <p:nvPr/>
        </p:nvSpPr>
        <p:spPr>
          <a:xfrm>
            <a:off x="9674086" y="589720"/>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How</a:t>
            </a:r>
            <a:endParaRPr sz="1800">
              <a:solidFill>
                <a:schemeClr val="lt1"/>
              </a:solidFill>
              <a:latin typeface="Calibri"/>
              <a:ea typeface="Calibri"/>
              <a:cs typeface="Calibri"/>
              <a:sym typeface="Calibri"/>
            </a:endParaRPr>
          </a:p>
        </p:txBody>
      </p:sp>
      <p:sp>
        <p:nvSpPr>
          <p:cNvPr id="282" name="Google Shape;282;p28"/>
          <p:cNvSpPr/>
          <p:nvPr/>
        </p:nvSpPr>
        <p:spPr>
          <a:xfrm>
            <a:off x="2597426" y="589720"/>
            <a:ext cx="2266122" cy="894522"/>
          </a:xfrm>
          <a:prstGeom prst="roundRect">
            <a:avLst>
              <a:gd name="adj" fmla="val 16667"/>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Why</a:t>
            </a:r>
            <a:endParaRPr sz="1800">
              <a:solidFill>
                <a:schemeClr val="lt1"/>
              </a:solidFill>
              <a:latin typeface="Calibri"/>
              <a:ea typeface="Calibri"/>
              <a:cs typeface="Calibri"/>
              <a:sym typeface="Calibri"/>
            </a:endParaRPr>
          </a:p>
        </p:txBody>
      </p:sp>
      <p:sp>
        <p:nvSpPr>
          <p:cNvPr id="283" name="Google Shape;283;p28"/>
          <p:cNvSpPr/>
          <p:nvPr/>
        </p:nvSpPr>
        <p:spPr>
          <a:xfrm>
            <a:off x="318052" y="1530625"/>
            <a:ext cx="11628783" cy="4472609"/>
          </a:xfrm>
          <a:prstGeom prst="rect">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17463" marR="0" lvl="0" indent="-17463" algn="l" rtl="0">
              <a:lnSpc>
                <a:spcPct val="90000"/>
              </a:lnSpc>
              <a:spcBef>
                <a:spcPts val="0"/>
              </a:spcBef>
              <a:spcAft>
                <a:spcPts val="0"/>
              </a:spcAft>
              <a:buNone/>
            </a:pPr>
            <a:r>
              <a:rPr lang="en-IN" sz="2400">
                <a:solidFill>
                  <a:schemeClr val="dk1"/>
                </a:solidFill>
                <a:latin typeface="Calibri"/>
                <a:ea typeface="Calibri"/>
                <a:cs typeface="Calibri"/>
                <a:sym typeface="Calibri"/>
              </a:rPr>
              <a:t>Using mapping as a tool for assessment makes it easy to facilitate communication and stimulate discussions. Maps can be drawn for many topics: </a:t>
            </a:r>
            <a:endParaRPr sz="2400">
              <a:solidFill>
                <a:schemeClr val="dk1"/>
              </a:solidFill>
              <a:latin typeface="Calibri"/>
              <a:ea typeface="Calibri"/>
              <a:cs typeface="Calibri"/>
              <a:sym typeface="Calibri"/>
            </a:endParaRPr>
          </a:p>
          <a:p>
            <a:pPr marL="228600" marR="0" lvl="0" indent="-2286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Spatial arrangement of houses, fields, roads, rivers, and other land uses </a:t>
            </a:r>
            <a:endParaRPr sz="2400">
              <a:solidFill>
                <a:schemeClr val="dk1"/>
              </a:solidFill>
              <a:latin typeface="Calibri"/>
              <a:ea typeface="Calibri"/>
              <a:cs typeface="Calibri"/>
              <a:sym typeface="Calibri"/>
            </a:endParaRPr>
          </a:p>
          <a:p>
            <a:pPr marL="228600" marR="0" lvl="0" indent="-2286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Hazard map</a:t>
            </a:r>
            <a:endParaRPr sz="2400">
              <a:solidFill>
                <a:schemeClr val="dk1"/>
              </a:solidFill>
              <a:latin typeface="Calibri"/>
              <a:ea typeface="Calibri"/>
              <a:cs typeface="Calibri"/>
              <a:sym typeface="Calibri"/>
            </a:endParaRPr>
          </a:p>
          <a:p>
            <a:pPr marL="228600" marR="0" lvl="0" indent="-2286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Elements at risk </a:t>
            </a:r>
            <a:endParaRPr/>
          </a:p>
          <a:p>
            <a:pPr marL="228600" marR="0" lvl="0" indent="-2286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Resource map showing local capacities </a:t>
            </a:r>
            <a:endParaRPr/>
          </a:p>
          <a:p>
            <a:pPr marL="228600" marR="0" lvl="0" indent="-2286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Mobility map</a:t>
            </a:r>
            <a:endParaRPr sz="2400">
              <a:solidFill>
                <a:schemeClr val="dk1"/>
              </a:solidFill>
              <a:latin typeface="Calibri"/>
              <a:ea typeface="Calibri"/>
              <a:cs typeface="Calibri"/>
              <a:sym typeface="Calibri"/>
            </a:endParaRPr>
          </a:p>
          <a:p>
            <a:pPr marL="228600" marR="0" lvl="0" indent="-228600" algn="l" rtl="0">
              <a:lnSpc>
                <a:spcPct val="90000"/>
              </a:lnSpc>
              <a:spcBef>
                <a:spcPts val="480"/>
              </a:spcBef>
              <a:spcAft>
                <a:spcPts val="0"/>
              </a:spcAft>
              <a:buNone/>
            </a:pPr>
            <a:endParaRPr sz="2400" b="1">
              <a:solidFill>
                <a:schemeClr val="dk1"/>
              </a:solidFill>
              <a:latin typeface="Calibri"/>
              <a:ea typeface="Calibri"/>
              <a:cs typeface="Calibri"/>
              <a:sym typeface="Calibri"/>
            </a:endParaRPr>
          </a:p>
        </p:txBody>
      </p:sp>
      <p:sp>
        <p:nvSpPr>
          <p:cNvPr id="284" name="Google Shape;284;p28"/>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 Process</a:t>
            </a:r>
            <a:endParaRPr sz="1800" b="1">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9"/>
        <p:cNvGrpSpPr/>
        <p:nvPr/>
      </p:nvGrpSpPr>
      <p:grpSpPr>
        <a:xfrm>
          <a:off x="0" y="0"/>
          <a:ext cx="0" cy="0"/>
          <a:chOff x="0" y="0"/>
          <a:chExt cx="0" cy="0"/>
        </a:xfrm>
      </p:grpSpPr>
      <p:pic>
        <p:nvPicPr>
          <p:cNvPr id="290" name="Google Shape;290;p29"/>
          <p:cNvPicPr preferRelativeResize="0"/>
          <p:nvPr/>
        </p:nvPicPr>
        <p:blipFill rotWithShape="1">
          <a:blip r:embed="rId3">
            <a:alphaModFix/>
          </a:blip>
          <a:srcRect l="625"/>
          <a:stretch/>
        </p:blipFill>
        <p:spPr>
          <a:xfrm>
            <a:off x="20954" y="38100"/>
            <a:ext cx="12171045" cy="334976"/>
          </a:xfrm>
          <a:prstGeom prst="rect">
            <a:avLst/>
          </a:prstGeom>
          <a:noFill/>
          <a:ln>
            <a:noFill/>
          </a:ln>
        </p:spPr>
      </p:pic>
      <p:pic>
        <p:nvPicPr>
          <p:cNvPr id="291" name="Google Shape;291;p29" descr="How? What? When? Where? Who? Why?"/>
          <p:cNvPicPr preferRelativeResize="0"/>
          <p:nvPr/>
        </p:nvPicPr>
        <p:blipFill rotWithShape="1">
          <a:blip r:embed="rId4">
            <a:alphaModFix/>
          </a:blip>
          <a:srcRect/>
          <a:stretch/>
        </p:blipFill>
        <p:spPr>
          <a:xfrm>
            <a:off x="334480" y="377688"/>
            <a:ext cx="11254546" cy="5367130"/>
          </a:xfrm>
          <a:prstGeom prst="rect">
            <a:avLst/>
          </a:prstGeom>
          <a:noFill/>
          <a:ln>
            <a:noFill/>
          </a:ln>
        </p:spPr>
      </p:pic>
      <p:sp>
        <p:nvSpPr>
          <p:cNvPr id="292" name="Google Shape;292;p29"/>
          <p:cNvSpPr/>
          <p:nvPr/>
        </p:nvSpPr>
        <p:spPr>
          <a:xfrm>
            <a:off x="0" y="357810"/>
            <a:ext cx="12192000" cy="5923720"/>
          </a:xfrm>
          <a:prstGeom prst="rect">
            <a:avLst/>
          </a:prstGeom>
          <a:solidFill>
            <a:srgbClr val="000000">
              <a:alpha val="62745"/>
            </a:srgb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29"/>
          <p:cNvSpPr/>
          <p:nvPr/>
        </p:nvSpPr>
        <p:spPr>
          <a:xfrm>
            <a:off x="238540" y="576468"/>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What</a:t>
            </a:r>
            <a:endParaRPr sz="1800">
              <a:solidFill>
                <a:schemeClr val="lt1"/>
              </a:solidFill>
              <a:latin typeface="Calibri"/>
              <a:ea typeface="Calibri"/>
              <a:cs typeface="Calibri"/>
              <a:sym typeface="Calibri"/>
            </a:endParaRPr>
          </a:p>
        </p:txBody>
      </p:sp>
      <p:sp>
        <p:nvSpPr>
          <p:cNvPr id="294" name="Google Shape;294;p29"/>
          <p:cNvSpPr/>
          <p:nvPr/>
        </p:nvSpPr>
        <p:spPr>
          <a:xfrm>
            <a:off x="4956312" y="589721"/>
            <a:ext cx="2266122" cy="894522"/>
          </a:xfrm>
          <a:prstGeom prst="roundRect">
            <a:avLst>
              <a:gd name="adj" fmla="val 16667"/>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When</a:t>
            </a:r>
            <a:endParaRPr sz="1800">
              <a:solidFill>
                <a:schemeClr val="lt1"/>
              </a:solidFill>
              <a:latin typeface="Calibri"/>
              <a:ea typeface="Calibri"/>
              <a:cs typeface="Calibri"/>
              <a:sym typeface="Calibri"/>
            </a:endParaRPr>
          </a:p>
        </p:txBody>
      </p:sp>
      <p:sp>
        <p:nvSpPr>
          <p:cNvPr id="295" name="Google Shape;295;p29"/>
          <p:cNvSpPr/>
          <p:nvPr/>
        </p:nvSpPr>
        <p:spPr>
          <a:xfrm>
            <a:off x="7315198" y="569841"/>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Who</a:t>
            </a:r>
            <a:endParaRPr sz="1800">
              <a:solidFill>
                <a:schemeClr val="lt1"/>
              </a:solidFill>
              <a:latin typeface="Calibri"/>
              <a:ea typeface="Calibri"/>
              <a:cs typeface="Calibri"/>
              <a:sym typeface="Calibri"/>
            </a:endParaRPr>
          </a:p>
        </p:txBody>
      </p:sp>
      <p:sp>
        <p:nvSpPr>
          <p:cNvPr id="296" name="Google Shape;296;p29"/>
          <p:cNvSpPr/>
          <p:nvPr/>
        </p:nvSpPr>
        <p:spPr>
          <a:xfrm>
            <a:off x="9674086" y="589720"/>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How</a:t>
            </a:r>
            <a:endParaRPr sz="1800">
              <a:solidFill>
                <a:schemeClr val="lt1"/>
              </a:solidFill>
              <a:latin typeface="Calibri"/>
              <a:ea typeface="Calibri"/>
              <a:cs typeface="Calibri"/>
              <a:sym typeface="Calibri"/>
            </a:endParaRPr>
          </a:p>
        </p:txBody>
      </p:sp>
      <p:sp>
        <p:nvSpPr>
          <p:cNvPr id="297" name="Google Shape;297;p29"/>
          <p:cNvSpPr/>
          <p:nvPr/>
        </p:nvSpPr>
        <p:spPr>
          <a:xfrm>
            <a:off x="2597426" y="589720"/>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Why</a:t>
            </a:r>
            <a:endParaRPr sz="1800">
              <a:solidFill>
                <a:schemeClr val="lt1"/>
              </a:solidFill>
              <a:latin typeface="Calibri"/>
              <a:ea typeface="Calibri"/>
              <a:cs typeface="Calibri"/>
              <a:sym typeface="Calibri"/>
            </a:endParaRPr>
          </a:p>
        </p:txBody>
      </p:sp>
      <p:sp>
        <p:nvSpPr>
          <p:cNvPr id="298" name="Google Shape;298;p29"/>
          <p:cNvSpPr/>
          <p:nvPr/>
        </p:nvSpPr>
        <p:spPr>
          <a:xfrm>
            <a:off x="318052" y="1530625"/>
            <a:ext cx="11628783" cy="4472609"/>
          </a:xfrm>
          <a:prstGeom prst="rect">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2400">
                <a:solidFill>
                  <a:schemeClr val="dk1"/>
                </a:solidFill>
                <a:latin typeface="Calibri"/>
                <a:ea typeface="Calibri"/>
                <a:cs typeface="Calibri"/>
                <a:sym typeface="Calibri"/>
              </a:rPr>
              <a:t>Asses the initial phase of community risk.</a:t>
            </a:r>
            <a:br>
              <a:rPr lang="en-IN"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p:txBody>
      </p:sp>
      <p:sp>
        <p:nvSpPr>
          <p:cNvPr id="299" name="Google Shape;299;p29"/>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6</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5 of 7</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300" name="Google Shape;300;p29"/>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 Process</a:t>
            </a:r>
            <a:endParaRPr sz="1800" b="1">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0"/>
          <p:cNvPicPr preferRelativeResize="0"/>
          <p:nvPr/>
        </p:nvPicPr>
        <p:blipFill rotWithShape="1">
          <a:blip r:embed="rId3">
            <a:alphaModFix/>
          </a:blip>
          <a:srcRect l="625"/>
          <a:stretch/>
        </p:blipFill>
        <p:spPr>
          <a:xfrm>
            <a:off x="20954" y="38100"/>
            <a:ext cx="12171045" cy="334976"/>
          </a:xfrm>
          <a:prstGeom prst="rect">
            <a:avLst/>
          </a:prstGeom>
          <a:noFill/>
          <a:ln>
            <a:noFill/>
          </a:ln>
        </p:spPr>
      </p:pic>
      <p:pic>
        <p:nvPicPr>
          <p:cNvPr id="307" name="Google Shape;307;p30" descr="How? What? When? Where? Who? Why?"/>
          <p:cNvPicPr preferRelativeResize="0"/>
          <p:nvPr/>
        </p:nvPicPr>
        <p:blipFill rotWithShape="1">
          <a:blip r:embed="rId4">
            <a:alphaModFix/>
          </a:blip>
          <a:srcRect/>
          <a:stretch/>
        </p:blipFill>
        <p:spPr>
          <a:xfrm>
            <a:off x="334480" y="377688"/>
            <a:ext cx="11254546" cy="5367130"/>
          </a:xfrm>
          <a:prstGeom prst="rect">
            <a:avLst/>
          </a:prstGeom>
          <a:noFill/>
          <a:ln>
            <a:noFill/>
          </a:ln>
        </p:spPr>
      </p:pic>
      <p:sp>
        <p:nvSpPr>
          <p:cNvPr id="308" name="Google Shape;308;p30"/>
          <p:cNvSpPr/>
          <p:nvPr/>
        </p:nvSpPr>
        <p:spPr>
          <a:xfrm>
            <a:off x="0" y="357810"/>
            <a:ext cx="12192000" cy="5923720"/>
          </a:xfrm>
          <a:prstGeom prst="rect">
            <a:avLst/>
          </a:prstGeom>
          <a:solidFill>
            <a:srgbClr val="000000">
              <a:alpha val="62745"/>
            </a:srgb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30"/>
          <p:cNvSpPr/>
          <p:nvPr/>
        </p:nvSpPr>
        <p:spPr>
          <a:xfrm>
            <a:off x="238540" y="576468"/>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What</a:t>
            </a:r>
            <a:endParaRPr sz="1800">
              <a:solidFill>
                <a:schemeClr val="lt1"/>
              </a:solidFill>
              <a:latin typeface="Calibri"/>
              <a:ea typeface="Calibri"/>
              <a:cs typeface="Calibri"/>
              <a:sym typeface="Calibri"/>
            </a:endParaRPr>
          </a:p>
        </p:txBody>
      </p:sp>
      <p:sp>
        <p:nvSpPr>
          <p:cNvPr id="310" name="Google Shape;310;p30"/>
          <p:cNvSpPr/>
          <p:nvPr/>
        </p:nvSpPr>
        <p:spPr>
          <a:xfrm>
            <a:off x="4956312" y="589721"/>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When</a:t>
            </a:r>
            <a:endParaRPr sz="1800">
              <a:solidFill>
                <a:schemeClr val="lt1"/>
              </a:solidFill>
              <a:latin typeface="Calibri"/>
              <a:ea typeface="Calibri"/>
              <a:cs typeface="Calibri"/>
              <a:sym typeface="Calibri"/>
            </a:endParaRPr>
          </a:p>
        </p:txBody>
      </p:sp>
      <p:sp>
        <p:nvSpPr>
          <p:cNvPr id="311" name="Google Shape;311;p30"/>
          <p:cNvSpPr/>
          <p:nvPr/>
        </p:nvSpPr>
        <p:spPr>
          <a:xfrm>
            <a:off x="7315198" y="569841"/>
            <a:ext cx="2266122" cy="894522"/>
          </a:xfrm>
          <a:prstGeom prst="roundRect">
            <a:avLst>
              <a:gd name="adj" fmla="val 16667"/>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Who</a:t>
            </a:r>
            <a:endParaRPr sz="1800">
              <a:solidFill>
                <a:schemeClr val="lt1"/>
              </a:solidFill>
              <a:latin typeface="Calibri"/>
              <a:ea typeface="Calibri"/>
              <a:cs typeface="Calibri"/>
              <a:sym typeface="Calibri"/>
            </a:endParaRPr>
          </a:p>
        </p:txBody>
      </p:sp>
      <p:sp>
        <p:nvSpPr>
          <p:cNvPr id="312" name="Google Shape;312;p30"/>
          <p:cNvSpPr/>
          <p:nvPr/>
        </p:nvSpPr>
        <p:spPr>
          <a:xfrm>
            <a:off x="9674086" y="589720"/>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How</a:t>
            </a:r>
            <a:endParaRPr sz="1800">
              <a:solidFill>
                <a:schemeClr val="lt1"/>
              </a:solidFill>
              <a:latin typeface="Calibri"/>
              <a:ea typeface="Calibri"/>
              <a:cs typeface="Calibri"/>
              <a:sym typeface="Calibri"/>
            </a:endParaRPr>
          </a:p>
        </p:txBody>
      </p:sp>
      <p:sp>
        <p:nvSpPr>
          <p:cNvPr id="313" name="Google Shape;313;p30"/>
          <p:cNvSpPr/>
          <p:nvPr/>
        </p:nvSpPr>
        <p:spPr>
          <a:xfrm>
            <a:off x="2597426" y="589720"/>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Why</a:t>
            </a:r>
            <a:endParaRPr sz="1800">
              <a:solidFill>
                <a:schemeClr val="lt1"/>
              </a:solidFill>
              <a:latin typeface="Calibri"/>
              <a:ea typeface="Calibri"/>
              <a:cs typeface="Calibri"/>
              <a:sym typeface="Calibri"/>
            </a:endParaRPr>
          </a:p>
        </p:txBody>
      </p:sp>
      <p:sp>
        <p:nvSpPr>
          <p:cNvPr id="314" name="Google Shape;314;p30"/>
          <p:cNvSpPr/>
          <p:nvPr/>
        </p:nvSpPr>
        <p:spPr>
          <a:xfrm>
            <a:off x="318052" y="1530625"/>
            <a:ext cx="11628783" cy="4472609"/>
          </a:xfrm>
          <a:prstGeom prst="rect">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2400">
                <a:solidFill>
                  <a:schemeClr val="dk1"/>
                </a:solidFill>
                <a:latin typeface="Calibri"/>
                <a:ea typeface="Calibri"/>
                <a:cs typeface="Calibri"/>
                <a:sym typeface="Calibri"/>
              </a:rPr>
              <a:t>Planning should be done by community members.</a:t>
            </a:r>
            <a:endParaRPr sz="2400">
              <a:solidFill>
                <a:schemeClr val="dk1"/>
              </a:solidFill>
              <a:latin typeface="Calibri"/>
              <a:ea typeface="Calibri"/>
              <a:cs typeface="Calibri"/>
              <a:sym typeface="Calibri"/>
            </a:endParaRPr>
          </a:p>
        </p:txBody>
      </p:sp>
      <p:sp>
        <p:nvSpPr>
          <p:cNvPr id="315" name="Google Shape;315;p30"/>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6</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6 of 7</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316" name="Google Shape;316;p30"/>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 Process</a:t>
            </a:r>
            <a:endParaRPr sz="1800" b="1">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pic>
        <p:nvPicPr>
          <p:cNvPr id="322" name="Google Shape;322;p31"/>
          <p:cNvPicPr preferRelativeResize="0"/>
          <p:nvPr/>
        </p:nvPicPr>
        <p:blipFill rotWithShape="1">
          <a:blip r:embed="rId3">
            <a:alphaModFix/>
          </a:blip>
          <a:srcRect l="625"/>
          <a:stretch/>
        </p:blipFill>
        <p:spPr>
          <a:xfrm>
            <a:off x="20954" y="38100"/>
            <a:ext cx="12171045" cy="334976"/>
          </a:xfrm>
          <a:prstGeom prst="rect">
            <a:avLst/>
          </a:prstGeom>
          <a:noFill/>
          <a:ln>
            <a:noFill/>
          </a:ln>
        </p:spPr>
      </p:pic>
      <p:pic>
        <p:nvPicPr>
          <p:cNvPr id="323" name="Google Shape;323;p31" descr="How? What? When? Where? Who? Why?"/>
          <p:cNvPicPr preferRelativeResize="0"/>
          <p:nvPr/>
        </p:nvPicPr>
        <p:blipFill rotWithShape="1">
          <a:blip r:embed="rId4">
            <a:alphaModFix/>
          </a:blip>
          <a:srcRect/>
          <a:stretch/>
        </p:blipFill>
        <p:spPr>
          <a:xfrm>
            <a:off x="334480" y="377688"/>
            <a:ext cx="11254546" cy="5367130"/>
          </a:xfrm>
          <a:prstGeom prst="rect">
            <a:avLst/>
          </a:prstGeom>
          <a:noFill/>
          <a:ln>
            <a:noFill/>
          </a:ln>
        </p:spPr>
      </p:pic>
      <p:sp>
        <p:nvSpPr>
          <p:cNvPr id="324" name="Google Shape;324;p31"/>
          <p:cNvSpPr/>
          <p:nvPr/>
        </p:nvSpPr>
        <p:spPr>
          <a:xfrm>
            <a:off x="0" y="357810"/>
            <a:ext cx="12192000" cy="5923720"/>
          </a:xfrm>
          <a:prstGeom prst="rect">
            <a:avLst/>
          </a:prstGeom>
          <a:solidFill>
            <a:srgbClr val="000000">
              <a:alpha val="62745"/>
            </a:srgb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31"/>
          <p:cNvSpPr/>
          <p:nvPr/>
        </p:nvSpPr>
        <p:spPr>
          <a:xfrm>
            <a:off x="238540" y="576468"/>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What</a:t>
            </a:r>
            <a:endParaRPr sz="1800">
              <a:solidFill>
                <a:schemeClr val="lt1"/>
              </a:solidFill>
              <a:latin typeface="Calibri"/>
              <a:ea typeface="Calibri"/>
              <a:cs typeface="Calibri"/>
              <a:sym typeface="Calibri"/>
            </a:endParaRPr>
          </a:p>
        </p:txBody>
      </p:sp>
      <p:sp>
        <p:nvSpPr>
          <p:cNvPr id="326" name="Google Shape;326;p31"/>
          <p:cNvSpPr/>
          <p:nvPr/>
        </p:nvSpPr>
        <p:spPr>
          <a:xfrm>
            <a:off x="4956312" y="589721"/>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When</a:t>
            </a:r>
            <a:endParaRPr sz="1800">
              <a:solidFill>
                <a:schemeClr val="lt1"/>
              </a:solidFill>
              <a:latin typeface="Calibri"/>
              <a:ea typeface="Calibri"/>
              <a:cs typeface="Calibri"/>
              <a:sym typeface="Calibri"/>
            </a:endParaRPr>
          </a:p>
        </p:txBody>
      </p:sp>
      <p:sp>
        <p:nvSpPr>
          <p:cNvPr id="327" name="Google Shape;327;p31"/>
          <p:cNvSpPr/>
          <p:nvPr/>
        </p:nvSpPr>
        <p:spPr>
          <a:xfrm>
            <a:off x="7315198" y="569841"/>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Who</a:t>
            </a:r>
            <a:endParaRPr sz="1800">
              <a:solidFill>
                <a:schemeClr val="lt1"/>
              </a:solidFill>
              <a:latin typeface="Calibri"/>
              <a:ea typeface="Calibri"/>
              <a:cs typeface="Calibri"/>
              <a:sym typeface="Calibri"/>
            </a:endParaRPr>
          </a:p>
        </p:txBody>
      </p:sp>
      <p:sp>
        <p:nvSpPr>
          <p:cNvPr id="328" name="Google Shape;328;p31"/>
          <p:cNvSpPr/>
          <p:nvPr/>
        </p:nvSpPr>
        <p:spPr>
          <a:xfrm>
            <a:off x="9674086" y="589720"/>
            <a:ext cx="2266122" cy="894522"/>
          </a:xfrm>
          <a:prstGeom prst="roundRect">
            <a:avLst>
              <a:gd name="adj" fmla="val 16667"/>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How</a:t>
            </a:r>
            <a:endParaRPr sz="1800">
              <a:solidFill>
                <a:schemeClr val="lt1"/>
              </a:solidFill>
              <a:latin typeface="Calibri"/>
              <a:ea typeface="Calibri"/>
              <a:cs typeface="Calibri"/>
              <a:sym typeface="Calibri"/>
            </a:endParaRPr>
          </a:p>
        </p:txBody>
      </p:sp>
      <p:sp>
        <p:nvSpPr>
          <p:cNvPr id="329" name="Google Shape;329;p31"/>
          <p:cNvSpPr/>
          <p:nvPr/>
        </p:nvSpPr>
        <p:spPr>
          <a:xfrm>
            <a:off x="2597426" y="589720"/>
            <a:ext cx="2266122" cy="894522"/>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Why</a:t>
            </a:r>
            <a:endParaRPr sz="1800">
              <a:solidFill>
                <a:schemeClr val="lt1"/>
              </a:solidFill>
              <a:latin typeface="Calibri"/>
              <a:ea typeface="Calibri"/>
              <a:cs typeface="Calibri"/>
              <a:sym typeface="Calibri"/>
            </a:endParaRPr>
          </a:p>
        </p:txBody>
      </p:sp>
      <p:sp>
        <p:nvSpPr>
          <p:cNvPr id="330" name="Google Shape;330;p31"/>
          <p:cNvSpPr/>
          <p:nvPr/>
        </p:nvSpPr>
        <p:spPr>
          <a:xfrm>
            <a:off x="318052" y="1530625"/>
            <a:ext cx="11628783" cy="4472609"/>
          </a:xfrm>
          <a:prstGeom prst="rect">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How do you do take up risk assessment?</a:t>
            </a:r>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Decide about the type of map to be drawn.</a:t>
            </a: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Find men, women who know the area, and willing to share experiences.</a:t>
            </a: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Choose a suitable place (ground, floor, paper) and medium (stick, stones, seeds, pencils, chalk) for the map.</a:t>
            </a: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Help the people get started but let them draw the map by themselves.</a:t>
            </a: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Use questions to facilitate development of map.</a:t>
            </a:r>
            <a:endParaRPr sz="2400">
              <a:solidFill>
                <a:schemeClr val="dk1"/>
              </a:solidFill>
              <a:latin typeface="Calibri"/>
              <a:ea typeface="Calibri"/>
              <a:cs typeface="Calibri"/>
              <a:sym typeface="Calibri"/>
            </a:endParaRPr>
          </a:p>
        </p:txBody>
      </p:sp>
      <p:sp>
        <p:nvSpPr>
          <p:cNvPr id="331" name="Google Shape;331;p31"/>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6</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7 of 7</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332" name="Google Shape;332;p31"/>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Mapping: Process</a:t>
            </a:r>
            <a:endParaRPr sz="1800" b="1">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p:nvPr/>
        </p:nvSpPr>
        <p:spPr>
          <a:xfrm>
            <a:off x="0" y="0"/>
            <a:ext cx="4972594"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14"/>
          <p:cNvSpPr txBox="1"/>
          <p:nvPr/>
        </p:nvSpPr>
        <p:spPr>
          <a:xfrm>
            <a:off x="651308" y="640081"/>
            <a:ext cx="3325270" cy="501644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IN" sz="4400" b="1">
                <a:solidFill>
                  <a:schemeClr val="lt1"/>
                </a:solidFill>
                <a:latin typeface="Calibri"/>
                <a:ea typeface="Calibri"/>
                <a:cs typeface="Calibri"/>
                <a:sym typeface="Calibri"/>
              </a:rPr>
              <a:t>Risk assessment tools</a:t>
            </a:r>
            <a:r>
              <a:rPr lang="en-IN" sz="4400">
                <a:solidFill>
                  <a:schemeClr val="lt1"/>
                </a:solidFill>
                <a:latin typeface="Calibri"/>
                <a:ea typeface="Calibri"/>
                <a:cs typeface="Calibri"/>
                <a:sym typeface="Calibri"/>
              </a:rPr>
              <a:t> increase </a:t>
            </a:r>
            <a:r>
              <a:rPr lang="en-IN" sz="4400" b="1">
                <a:solidFill>
                  <a:schemeClr val="lt1"/>
                </a:solidFill>
                <a:latin typeface="Calibri"/>
                <a:ea typeface="Calibri"/>
                <a:cs typeface="Calibri"/>
                <a:sym typeface="Calibri"/>
              </a:rPr>
              <a:t>community participation. </a:t>
            </a:r>
            <a:endParaRPr sz="4400">
              <a:solidFill>
                <a:schemeClr val="lt1"/>
              </a:solidFill>
              <a:latin typeface="Calibri"/>
              <a:ea typeface="Calibri"/>
              <a:cs typeface="Calibri"/>
              <a:sym typeface="Calibri"/>
            </a:endParaRPr>
          </a:p>
        </p:txBody>
      </p:sp>
      <p:sp>
        <p:nvSpPr>
          <p:cNvPr id="102" name="Google Shape;102;p14"/>
          <p:cNvSpPr/>
          <p:nvPr/>
        </p:nvSpPr>
        <p:spPr>
          <a:xfrm>
            <a:off x="12192000" y="0"/>
            <a:ext cx="3155031" cy="68580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Viz Notes:</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Splash Screen</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Frame 1 </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Slide 2 of 3</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Layout: 50:50 Slide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Treatment</a:t>
            </a:r>
            <a:r>
              <a:rPr lang="en-IN" sz="1800">
                <a:solidFill>
                  <a:schemeClr val="dk1"/>
                </a:solidFill>
                <a:latin typeface="Calibri"/>
                <a:ea typeface="Calibri"/>
                <a:cs typeface="Calibri"/>
                <a:sym typeface="Calibri"/>
              </a:rPr>
              <a:t>: Show the given image on the left or on full screen and add text in sync with audio.</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Image source:</a:t>
            </a:r>
            <a:endParaRPr/>
          </a:p>
          <a:p>
            <a:pPr marL="0" marR="0" lvl="0" indent="0" algn="l" rtl="0">
              <a:spcBef>
                <a:spcPts val="0"/>
              </a:spcBef>
              <a:spcAft>
                <a:spcPts val="0"/>
              </a:spcAft>
              <a:buNone/>
            </a:pPr>
            <a:r>
              <a:rPr lang="en-IN" sz="1800" u="sng">
                <a:solidFill>
                  <a:schemeClr val="hlink"/>
                </a:solidFill>
                <a:latin typeface="Calibri"/>
                <a:ea typeface="Calibri"/>
                <a:cs typeface="Calibri"/>
                <a:sym typeface="Calibri"/>
                <a:hlinkClick r:id="rId3"/>
              </a:rPr>
              <a:t>https://as1.ftcdn.net/jpg/01/16/02/20/500_F_116022071_yETsXAcWU6f19YFdbwD9RiA5nb9rSOOH.jpg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 name="Google Shape;103;p14" descr="Many friends hands"/>
          <p:cNvPicPr preferRelativeResize="0"/>
          <p:nvPr/>
        </p:nvPicPr>
        <p:blipFill rotWithShape="1">
          <a:blip r:embed="rId4">
            <a:alphaModFix/>
          </a:blip>
          <a:srcRect/>
          <a:stretch/>
        </p:blipFill>
        <p:spPr>
          <a:xfrm>
            <a:off x="5010151" y="781050"/>
            <a:ext cx="6991349" cy="4629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2" descr="Risk concept"/>
          <p:cNvPicPr preferRelativeResize="0"/>
          <p:nvPr/>
        </p:nvPicPr>
        <p:blipFill rotWithShape="1">
          <a:blip r:embed="rId3">
            <a:alphaModFix/>
          </a:blip>
          <a:srcRect r="-4849" b="8920"/>
          <a:stretch/>
        </p:blipFill>
        <p:spPr>
          <a:xfrm>
            <a:off x="258422" y="655981"/>
            <a:ext cx="6062869" cy="4949920"/>
          </a:xfrm>
          <a:prstGeom prst="rect">
            <a:avLst/>
          </a:prstGeom>
          <a:noFill/>
          <a:ln>
            <a:noFill/>
          </a:ln>
          <a:effectLst>
            <a:outerShdw blurRad="190500" algn="tl" rotWithShape="0">
              <a:srgbClr val="000000">
                <a:alpha val="69803"/>
              </a:srgbClr>
            </a:outerShdw>
          </a:effectLst>
        </p:spPr>
      </p:pic>
      <p:pic>
        <p:nvPicPr>
          <p:cNvPr id="339" name="Google Shape;339;p32"/>
          <p:cNvPicPr preferRelativeResize="0"/>
          <p:nvPr/>
        </p:nvPicPr>
        <p:blipFill rotWithShape="1">
          <a:blip r:embed="rId4">
            <a:alphaModFix/>
          </a:blip>
          <a:srcRect l="625"/>
          <a:stretch/>
        </p:blipFill>
        <p:spPr>
          <a:xfrm>
            <a:off x="20954" y="38100"/>
            <a:ext cx="12171045" cy="334976"/>
          </a:xfrm>
          <a:prstGeom prst="rect">
            <a:avLst/>
          </a:prstGeom>
          <a:noFill/>
          <a:ln>
            <a:noFill/>
          </a:ln>
        </p:spPr>
      </p:pic>
      <p:sp>
        <p:nvSpPr>
          <p:cNvPr id="340" name="Google Shape;340;p32"/>
          <p:cNvSpPr/>
          <p:nvPr/>
        </p:nvSpPr>
        <p:spPr>
          <a:xfrm>
            <a:off x="20954" y="18222"/>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Calendar</a:t>
            </a:r>
            <a:endParaRPr/>
          </a:p>
        </p:txBody>
      </p:sp>
      <p:sp>
        <p:nvSpPr>
          <p:cNvPr id="341" name="Google Shape;341;p32"/>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7</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2</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50:50</a:t>
            </a:r>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endParaRPr sz="1600" i="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 </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https://stock.adobe.com/in/images/word-writing-text-reduce-risk-business-photo-showcasing-lessen-the-potential-damage-that-could-be-caused-by-a-hazard/318673963</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6"/>
              </a:rPr>
              <a:t>https://t3.ftcdn.net/jpg/02/66/04/84/240_F_266048471_iDlz969Vqo7THGR4p8m0nOh1TfgwwXBV.jpg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Arial"/>
                <a:ea typeface="Arial"/>
                <a:cs typeface="Arial"/>
                <a:sym typeface="Arial"/>
              </a:rPr>
              <a:t>Show the images with AX1 in sync with audio terms ‘risk’ and ‘seasonal’ respectively.</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342" name="Google Shape;342;p32" descr="close up of calendar on the orange table background, planning for business meeting or travel planning concep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3" name="Google Shape;343;p32"/>
          <p:cNvPicPr preferRelativeResize="0"/>
          <p:nvPr/>
        </p:nvPicPr>
        <p:blipFill rotWithShape="1">
          <a:blip r:embed="rId7">
            <a:alphaModFix/>
          </a:blip>
          <a:srcRect l="25524" t="5057" r="2921" b="4529"/>
          <a:stretch/>
        </p:blipFill>
        <p:spPr>
          <a:xfrm>
            <a:off x="6281531" y="616226"/>
            <a:ext cx="5585791" cy="502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3"/>
          <p:cNvSpPr/>
          <p:nvPr/>
        </p:nvSpPr>
        <p:spPr>
          <a:xfrm>
            <a:off x="0" y="298174"/>
            <a:ext cx="12192000" cy="5943600"/>
          </a:xfrm>
          <a:prstGeom prst="rect">
            <a:avLst/>
          </a:pr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50" name="Google Shape;350;p33"/>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351" name="Google Shape;351;p33"/>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8</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2 of 2</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Same as shown.</a:t>
            </a:r>
            <a:endParaRPr/>
          </a:p>
          <a:p>
            <a:pPr marL="0" marR="0" lvl="0" indent="0" algn="l" rtl="0">
              <a:spcBef>
                <a:spcPts val="0"/>
              </a:spcBef>
              <a:spcAft>
                <a:spcPts val="0"/>
              </a:spcAft>
              <a:buNone/>
            </a:pPr>
            <a:endParaRPr sz="1600" i="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 Recreate from source ppt.</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Arial"/>
                <a:ea typeface="Arial"/>
                <a:cs typeface="Arial"/>
                <a:sym typeface="Arial"/>
              </a:rPr>
              <a:t>Show the recreated chart with AX2.</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grpSp>
        <p:nvGrpSpPr>
          <p:cNvPr id="352" name="Google Shape;352;p33"/>
          <p:cNvGrpSpPr/>
          <p:nvPr/>
        </p:nvGrpSpPr>
        <p:grpSpPr>
          <a:xfrm>
            <a:off x="238709" y="536713"/>
            <a:ext cx="11668368" cy="5585792"/>
            <a:chOff x="821" y="816"/>
            <a:chExt cx="4937" cy="1056"/>
          </a:xfrm>
        </p:grpSpPr>
        <p:cxnSp>
          <p:nvCxnSpPr>
            <p:cNvPr id="353" name="Google Shape;353;p33"/>
            <p:cNvCxnSpPr/>
            <p:nvPr/>
          </p:nvCxnSpPr>
          <p:spPr>
            <a:xfrm>
              <a:off x="1027" y="1069"/>
              <a:ext cx="4731"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33"/>
            <p:cNvCxnSpPr/>
            <p:nvPr/>
          </p:nvCxnSpPr>
          <p:spPr>
            <a:xfrm>
              <a:off x="1684" y="816"/>
              <a:ext cx="0" cy="1056"/>
            </a:xfrm>
            <a:prstGeom prst="straightConnector1">
              <a:avLst/>
            </a:prstGeom>
            <a:noFill/>
            <a:ln w="9525" cap="flat" cmpd="sng">
              <a:solidFill>
                <a:schemeClr val="dk1"/>
              </a:solidFill>
              <a:prstDash val="solid"/>
              <a:round/>
              <a:headEnd type="none" w="med" len="med"/>
              <a:tailEnd type="none" w="med" len="med"/>
            </a:ln>
          </p:spPr>
        </p:cxnSp>
        <p:sp>
          <p:nvSpPr>
            <p:cNvPr id="355" name="Google Shape;355;p33"/>
            <p:cNvSpPr txBox="1"/>
            <p:nvPr/>
          </p:nvSpPr>
          <p:spPr>
            <a:xfrm>
              <a:off x="821" y="1069"/>
              <a:ext cx="907" cy="541"/>
            </a:xfrm>
            <a:prstGeom prst="rect">
              <a:avLst/>
            </a:prstGeom>
            <a:noFill/>
            <a:ln>
              <a:noFill/>
            </a:ln>
          </p:spPr>
          <p:txBody>
            <a:bodyPr spcFirstLastPara="1" wrap="square" lIns="91425" tIns="45700" rIns="91425" bIns="45700" anchor="t" anchorCtr="0">
              <a:noAutofit/>
            </a:bodyPr>
            <a:lstStyle/>
            <a:p>
              <a:pPr marL="0" marR="0" lvl="0" indent="0" algn="l" rtl="0">
                <a:lnSpc>
                  <a:spcPct val="250000"/>
                </a:lnSpc>
                <a:spcBef>
                  <a:spcPts val="0"/>
                </a:spcBef>
                <a:spcAft>
                  <a:spcPts val="0"/>
                </a:spcAft>
                <a:buNone/>
              </a:pPr>
              <a:r>
                <a:rPr lang="en-IN" sz="1800">
                  <a:solidFill>
                    <a:schemeClr val="dk1"/>
                  </a:solidFill>
                  <a:latin typeface="Times"/>
                  <a:ea typeface="Times"/>
                  <a:cs typeface="Times"/>
                  <a:sym typeface="Times"/>
                </a:rPr>
                <a:t> </a:t>
              </a:r>
              <a:r>
                <a:rPr lang="en-IN" sz="1800" b="1">
                  <a:solidFill>
                    <a:schemeClr val="dk1"/>
                  </a:solidFill>
                  <a:latin typeface="Comic Sans MS"/>
                  <a:ea typeface="Comic Sans MS"/>
                  <a:cs typeface="Comic Sans MS"/>
                  <a:sym typeface="Comic Sans MS"/>
                </a:rPr>
                <a:t>Flood</a:t>
              </a:r>
              <a:endParaRPr/>
            </a:p>
            <a:p>
              <a:pPr marL="0" marR="0" lvl="0" indent="0" algn="l" rtl="0">
                <a:lnSpc>
                  <a:spcPct val="250000"/>
                </a:lnSpc>
                <a:spcBef>
                  <a:spcPts val="0"/>
                </a:spcBef>
                <a:spcAft>
                  <a:spcPts val="0"/>
                </a:spcAft>
                <a:buNone/>
              </a:pPr>
              <a:r>
                <a:rPr lang="en-IN" sz="1800" b="1">
                  <a:solidFill>
                    <a:schemeClr val="dk1"/>
                  </a:solidFill>
                  <a:latin typeface="Comic Sans MS"/>
                  <a:ea typeface="Comic Sans MS"/>
                  <a:cs typeface="Comic Sans MS"/>
                  <a:sym typeface="Comic Sans MS"/>
                </a:rPr>
                <a:t> Drought</a:t>
              </a:r>
              <a:endParaRPr/>
            </a:p>
            <a:p>
              <a:pPr marL="0" marR="0" lvl="0" indent="0" algn="l" rtl="0">
                <a:lnSpc>
                  <a:spcPct val="250000"/>
                </a:lnSpc>
                <a:spcBef>
                  <a:spcPts val="0"/>
                </a:spcBef>
                <a:spcAft>
                  <a:spcPts val="0"/>
                </a:spcAft>
                <a:buNone/>
              </a:pPr>
              <a:r>
                <a:rPr lang="en-IN" sz="1800" b="1">
                  <a:solidFill>
                    <a:schemeClr val="dk1"/>
                  </a:solidFill>
                  <a:latin typeface="Comic Sans MS"/>
                  <a:ea typeface="Comic Sans MS"/>
                  <a:cs typeface="Comic Sans MS"/>
                  <a:sym typeface="Comic Sans MS"/>
                </a:rPr>
                <a:t>Charcoal making</a:t>
              </a:r>
              <a:endParaRPr/>
            </a:p>
            <a:p>
              <a:pPr marL="0" marR="0" lvl="0" indent="0" algn="l" rtl="0">
                <a:lnSpc>
                  <a:spcPct val="250000"/>
                </a:lnSpc>
                <a:spcBef>
                  <a:spcPts val="0"/>
                </a:spcBef>
                <a:spcAft>
                  <a:spcPts val="0"/>
                </a:spcAft>
                <a:buNone/>
              </a:pPr>
              <a:r>
                <a:rPr lang="en-IN" sz="1800" b="1">
                  <a:solidFill>
                    <a:schemeClr val="dk1"/>
                  </a:solidFill>
                  <a:latin typeface="Comic Sans MS"/>
                  <a:ea typeface="Comic Sans MS"/>
                  <a:cs typeface="Comic Sans MS"/>
                  <a:sym typeface="Comic Sans MS"/>
                </a:rPr>
                <a:t>Busiest season</a:t>
              </a:r>
              <a:endParaRPr sz="1800">
                <a:solidFill>
                  <a:schemeClr val="dk1"/>
                </a:solidFill>
                <a:latin typeface="Times"/>
                <a:ea typeface="Times"/>
                <a:cs typeface="Times"/>
                <a:sym typeface="Times"/>
              </a:endParaRPr>
            </a:p>
          </p:txBody>
        </p:sp>
        <p:sp>
          <p:nvSpPr>
            <p:cNvPr id="356" name="Google Shape;356;p33"/>
            <p:cNvSpPr txBox="1"/>
            <p:nvPr/>
          </p:nvSpPr>
          <p:spPr>
            <a:xfrm>
              <a:off x="1859" y="900"/>
              <a:ext cx="3709" cy="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omic Sans MS"/>
                  <a:ea typeface="Comic Sans MS"/>
                  <a:cs typeface="Comic Sans MS"/>
                  <a:sym typeface="Comic Sans MS"/>
                </a:rPr>
                <a:t>J F M A M J J A S O N D</a:t>
              </a:r>
              <a:endParaRPr sz="1900">
                <a:solidFill>
                  <a:schemeClr val="dk1"/>
                </a:solidFill>
                <a:latin typeface="Times"/>
                <a:ea typeface="Times"/>
                <a:cs typeface="Times"/>
                <a:sym typeface="Times"/>
              </a:endParaRPr>
            </a:p>
          </p:txBody>
        </p:sp>
        <p:cxnSp>
          <p:nvCxnSpPr>
            <p:cNvPr id="357" name="Google Shape;357;p33"/>
            <p:cNvCxnSpPr/>
            <p:nvPr/>
          </p:nvCxnSpPr>
          <p:spPr>
            <a:xfrm>
              <a:off x="3305" y="1154"/>
              <a:ext cx="1008" cy="0"/>
            </a:xfrm>
            <a:prstGeom prst="straightConnector1">
              <a:avLst/>
            </a:prstGeom>
            <a:noFill/>
            <a:ln w="76200" cap="flat" cmpd="sng">
              <a:solidFill>
                <a:srgbClr val="DA456B"/>
              </a:solidFill>
              <a:prstDash val="solid"/>
              <a:round/>
              <a:headEnd type="none" w="med" len="med"/>
              <a:tailEnd type="none" w="med" len="med"/>
            </a:ln>
          </p:spPr>
        </p:cxnSp>
        <p:cxnSp>
          <p:nvCxnSpPr>
            <p:cNvPr id="358" name="Google Shape;358;p33"/>
            <p:cNvCxnSpPr/>
            <p:nvPr/>
          </p:nvCxnSpPr>
          <p:spPr>
            <a:xfrm>
              <a:off x="2165" y="1323"/>
              <a:ext cx="1052" cy="0"/>
            </a:xfrm>
            <a:prstGeom prst="straightConnector1">
              <a:avLst/>
            </a:prstGeom>
            <a:noFill/>
            <a:ln w="76200" cap="flat" cmpd="sng">
              <a:solidFill>
                <a:srgbClr val="BB56C3"/>
              </a:solidFill>
              <a:prstDash val="solid"/>
              <a:round/>
              <a:headEnd type="none" w="med" len="med"/>
              <a:tailEnd type="none" w="med" len="med"/>
            </a:ln>
          </p:spPr>
        </p:cxnSp>
        <p:cxnSp>
          <p:nvCxnSpPr>
            <p:cNvPr id="359" name="Google Shape;359;p33"/>
            <p:cNvCxnSpPr/>
            <p:nvPr/>
          </p:nvCxnSpPr>
          <p:spPr>
            <a:xfrm>
              <a:off x="1692" y="1474"/>
              <a:ext cx="1445" cy="0"/>
            </a:xfrm>
            <a:prstGeom prst="straightConnector1">
              <a:avLst/>
            </a:prstGeom>
            <a:noFill/>
            <a:ln w="76200" cap="flat" cmpd="sng">
              <a:solidFill>
                <a:srgbClr val="5918BB"/>
              </a:solidFill>
              <a:prstDash val="solid"/>
              <a:round/>
              <a:headEnd type="none" w="med" len="med"/>
              <a:tailEnd type="none" w="med" len="med"/>
            </a:ln>
          </p:spPr>
        </p:cxnSp>
        <p:cxnSp>
          <p:nvCxnSpPr>
            <p:cNvPr id="360" name="Google Shape;360;p33"/>
            <p:cNvCxnSpPr/>
            <p:nvPr/>
          </p:nvCxnSpPr>
          <p:spPr>
            <a:xfrm rot="10800000" flipH="1">
              <a:off x="3078" y="1596"/>
              <a:ext cx="1587" cy="9"/>
            </a:xfrm>
            <a:prstGeom prst="straightConnector1">
              <a:avLst/>
            </a:prstGeom>
            <a:noFill/>
            <a:ln w="76200" cap="flat" cmpd="sng">
              <a:solidFill>
                <a:srgbClr val="5FBD71"/>
              </a:solidFill>
              <a:prstDash val="solid"/>
              <a:round/>
              <a:headEnd type="none" w="med" len="med"/>
              <a:tailEnd type="none" w="med" len="med"/>
            </a:ln>
          </p:spPr>
        </p:cxnSp>
      </p:grpSp>
      <p:sp>
        <p:nvSpPr>
          <p:cNvPr id="361" name="Google Shape;361;p33"/>
          <p:cNvSpPr/>
          <p:nvPr/>
        </p:nvSpPr>
        <p:spPr>
          <a:xfrm>
            <a:off x="20954" y="18222"/>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Calendar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4"/>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368" name="Google Shape;368;p34"/>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9</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Slide 1 of 4</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a:t>
            </a:r>
            <a:r>
              <a:rPr lang="en-IN" sz="1600">
                <a:solidFill>
                  <a:schemeClr val="dk1"/>
                </a:solidFill>
                <a:latin typeface="Calibri"/>
                <a:ea typeface="Calibri"/>
                <a:cs typeface="Calibri"/>
                <a:sym typeface="Calibri"/>
              </a:rPr>
              <a:t>3 image interactivity</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4"/>
              </a:rPr>
              <a:t>https://static.thenounproject.com/png/1780267-200.png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5"/>
              </a:rPr>
              <a:t>https://static.thenounproject.com/png/952287-200.png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6"/>
              </a:rPr>
              <a:t>https://static.thenounproject.com/png/1049522-200.png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instruction with IAX. Show the tabs loading with AX1. </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369" name="Google Shape;369;p34"/>
          <p:cNvSpPr/>
          <p:nvPr/>
        </p:nvSpPr>
        <p:spPr>
          <a:xfrm>
            <a:off x="261257" y="5952931"/>
            <a:ext cx="5133232" cy="270467"/>
          </a:xfrm>
          <a:prstGeom prst="rect">
            <a:avLst/>
          </a:prstGeom>
          <a:solidFill>
            <a:srgbClr val="A4D5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i="1">
                <a:solidFill>
                  <a:schemeClr val="dk1"/>
                </a:solidFill>
                <a:latin typeface="Calibri"/>
                <a:ea typeface="Calibri"/>
                <a:cs typeface="Calibri"/>
                <a:sym typeface="Calibri"/>
              </a:rPr>
              <a:t>Click each image to know more.</a:t>
            </a:r>
            <a:endParaRPr sz="1600" i="1">
              <a:solidFill>
                <a:schemeClr val="dk1"/>
              </a:solidFill>
              <a:latin typeface="Calibri"/>
              <a:ea typeface="Calibri"/>
              <a:cs typeface="Calibri"/>
              <a:sym typeface="Calibri"/>
            </a:endParaRPr>
          </a:p>
        </p:txBody>
      </p:sp>
      <p:pic>
        <p:nvPicPr>
          <p:cNvPr id="370" name="Google Shape;370;p34"/>
          <p:cNvPicPr preferRelativeResize="0"/>
          <p:nvPr/>
        </p:nvPicPr>
        <p:blipFill rotWithShape="1">
          <a:blip r:embed="rId7">
            <a:alphaModFix/>
          </a:blip>
          <a:srcRect/>
          <a:stretch/>
        </p:blipFill>
        <p:spPr>
          <a:xfrm>
            <a:off x="755374" y="740051"/>
            <a:ext cx="1749287" cy="1625612"/>
          </a:xfrm>
          <a:prstGeom prst="rect">
            <a:avLst/>
          </a:prstGeom>
          <a:noFill/>
          <a:ln w="9525" cap="flat" cmpd="sng">
            <a:solidFill>
              <a:schemeClr val="dk1"/>
            </a:solidFill>
            <a:prstDash val="solid"/>
            <a:miter lim="800000"/>
            <a:headEnd type="none" w="sm" len="sm"/>
            <a:tailEnd type="none" w="sm" len="sm"/>
          </a:ln>
        </p:spPr>
      </p:pic>
      <p:pic>
        <p:nvPicPr>
          <p:cNvPr id="371" name="Google Shape;371;p34"/>
          <p:cNvPicPr preferRelativeResize="0"/>
          <p:nvPr/>
        </p:nvPicPr>
        <p:blipFill rotWithShape="1">
          <a:blip r:embed="rId8">
            <a:alphaModFix/>
          </a:blip>
          <a:srcRect/>
          <a:stretch/>
        </p:blipFill>
        <p:spPr>
          <a:xfrm>
            <a:off x="755374" y="2600536"/>
            <a:ext cx="1782995" cy="1434754"/>
          </a:xfrm>
          <a:prstGeom prst="rect">
            <a:avLst/>
          </a:prstGeom>
          <a:noFill/>
          <a:ln w="9525" cap="flat" cmpd="sng">
            <a:solidFill>
              <a:schemeClr val="dk1"/>
            </a:solidFill>
            <a:prstDash val="solid"/>
            <a:miter lim="800000"/>
            <a:headEnd type="none" w="sm" len="sm"/>
            <a:tailEnd type="none" w="sm" len="sm"/>
          </a:ln>
        </p:spPr>
      </p:pic>
      <p:pic>
        <p:nvPicPr>
          <p:cNvPr id="372" name="Google Shape;372;p34"/>
          <p:cNvPicPr preferRelativeResize="0"/>
          <p:nvPr/>
        </p:nvPicPr>
        <p:blipFill rotWithShape="1">
          <a:blip r:embed="rId9">
            <a:alphaModFix/>
          </a:blip>
          <a:srcRect/>
          <a:stretch/>
        </p:blipFill>
        <p:spPr>
          <a:xfrm>
            <a:off x="775045" y="4205082"/>
            <a:ext cx="1689859" cy="1440346"/>
          </a:xfrm>
          <a:prstGeom prst="rect">
            <a:avLst/>
          </a:prstGeom>
          <a:noFill/>
          <a:ln w="9525" cap="flat" cmpd="sng">
            <a:solidFill>
              <a:schemeClr val="dk1"/>
            </a:solidFill>
            <a:prstDash val="solid"/>
            <a:miter lim="800000"/>
            <a:headEnd type="none" w="sm" len="sm"/>
            <a:tailEnd type="none" w="sm" len="sm"/>
          </a:ln>
        </p:spPr>
      </p:pic>
      <p:sp>
        <p:nvSpPr>
          <p:cNvPr id="373" name="Google Shape;373;p34"/>
          <p:cNvSpPr/>
          <p:nvPr/>
        </p:nvSpPr>
        <p:spPr>
          <a:xfrm>
            <a:off x="20954" y="18222"/>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Calendar: Characteristics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35"/>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380" name="Google Shape;380;p35"/>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9</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Slide 2 of 4</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381" name="Google Shape;381;p35"/>
          <p:cNvSpPr/>
          <p:nvPr/>
        </p:nvSpPr>
        <p:spPr>
          <a:xfrm>
            <a:off x="261257" y="5952931"/>
            <a:ext cx="5133232" cy="270467"/>
          </a:xfrm>
          <a:prstGeom prst="rect">
            <a:avLst/>
          </a:prstGeom>
          <a:solidFill>
            <a:srgbClr val="A4D5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i="1">
                <a:solidFill>
                  <a:schemeClr val="dk1"/>
                </a:solidFill>
                <a:latin typeface="Calibri"/>
                <a:ea typeface="Calibri"/>
                <a:cs typeface="Calibri"/>
                <a:sym typeface="Calibri"/>
              </a:rPr>
              <a:t>Click each image to know more.</a:t>
            </a:r>
            <a:endParaRPr sz="1600" i="1">
              <a:solidFill>
                <a:schemeClr val="dk1"/>
              </a:solidFill>
              <a:latin typeface="Calibri"/>
              <a:ea typeface="Calibri"/>
              <a:cs typeface="Calibri"/>
              <a:sym typeface="Calibri"/>
            </a:endParaRPr>
          </a:p>
        </p:txBody>
      </p:sp>
      <p:pic>
        <p:nvPicPr>
          <p:cNvPr id="382" name="Google Shape;382;p35"/>
          <p:cNvPicPr preferRelativeResize="0"/>
          <p:nvPr/>
        </p:nvPicPr>
        <p:blipFill rotWithShape="1">
          <a:blip r:embed="rId4">
            <a:alphaModFix/>
          </a:blip>
          <a:srcRect/>
          <a:stretch/>
        </p:blipFill>
        <p:spPr>
          <a:xfrm>
            <a:off x="755374" y="740051"/>
            <a:ext cx="1749287" cy="1625612"/>
          </a:xfrm>
          <a:prstGeom prst="rect">
            <a:avLst/>
          </a:prstGeom>
          <a:noFill/>
          <a:ln w="76200" cap="flat" cmpd="sng">
            <a:solidFill>
              <a:srgbClr val="FF0000"/>
            </a:solidFill>
            <a:prstDash val="solid"/>
            <a:miter lim="800000"/>
            <a:headEnd type="none" w="sm" len="sm"/>
            <a:tailEnd type="none" w="sm" len="sm"/>
          </a:ln>
        </p:spPr>
      </p:pic>
      <p:pic>
        <p:nvPicPr>
          <p:cNvPr id="383" name="Google Shape;383;p35"/>
          <p:cNvPicPr preferRelativeResize="0"/>
          <p:nvPr/>
        </p:nvPicPr>
        <p:blipFill rotWithShape="1">
          <a:blip r:embed="rId5">
            <a:alphaModFix/>
          </a:blip>
          <a:srcRect/>
          <a:stretch/>
        </p:blipFill>
        <p:spPr>
          <a:xfrm>
            <a:off x="755374" y="2600536"/>
            <a:ext cx="1782995" cy="1434754"/>
          </a:xfrm>
          <a:prstGeom prst="rect">
            <a:avLst/>
          </a:prstGeom>
          <a:noFill/>
          <a:ln w="9525" cap="flat" cmpd="sng">
            <a:solidFill>
              <a:schemeClr val="dk1"/>
            </a:solidFill>
            <a:prstDash val="solid"/>
            <a:miter lim="800000"/>
            <a:headEnd type="none" w="sm" len="sm"/>
            <a:tailEnd type="none" w="sm" len="sm"/>
          </a:ln>
        </p:spPr>
      </p:pic>
      <p:pic>
        <p:nvPicPr>
          <p:cNvPr id="384" name="Google Shape;384;p35"/>
          <p:cNvPicPr preferRelativeResize="0"/>
          <p:nvPr/>
        </p:nvPicPr>
        <p:blipFill rotWithShape="1">
          <a:blip r:embed="rId6">
            <a:alphaModFix/>
          </a:blip>
          <a:srcRect/>
          <a:stretch/>
        </p:blipFill>
        <p:spPr>
          <a:xfrm>
            <a:off x="775045" y="4205082"/>
            <a:ext cx="1689859" cy="1440346"/>
          </a:xfrm>
          <a:prstGeom prst="rect">
            <a:avLst/>
          </a:prstGeom>
          <a:noFill/>
          <a:ln w="9525" cap="flat" cmpd="sng">
            <a:solidFill>
              <a:schemeClr val="dk1"/>
            </a:solidFill>
            <a:prstDash val="solid"/>
            <a:miter lim="800000"/>
            <a:headEnd type="none" w="sm" len="sm"/>
            <a:tailEnd type="none" w="sm" len="sm"/>
          </a:ln>
        </p:spPr>
      </p:pic>
      <p:sp>
        <p:nvSpPr>
          <p:cNvPr id="385" name="Google Shape;385;p35"/>
          <p:cNvSpPr/>
          <p:nvPr/>
        </p:nvSpPr>
        <p:spPr>
          <a:xfrm>
            <a:off x="2544417" y="695739"/>
            <a:ext cx="9283148" cy="4830418"/>
          </a:xfrm>
          <a:prstGeom prst="rect">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The first question is knowing why is the seasonal calendar needed. Start with identifying</a:t>
            </a:r>
            <a:r>
              <a:rPr lang="en-IN" sz="1800" b="1">
                <a:solidFill>
                  <a:schemeClr val="dk1"/>
                </a:solidFill>
                <a:latin typeface="Arial"/>
                <a:ea typeface="Arial"/>
                <a:cs typeface="Arial"/>
                <a:sym typeface="Arial"/>
              </a:rPr>
              <a:t>:</a:t>
            </a:r>
            <a:endParaRPr/>
          </a:p>
          <a:p>
            <a:pPr marL="742950" marR="0" lvl="1" indent="-285750" algn="l" rtl="0">
              <a:spcBef>
                <a:spcPts val="9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Periods of stress, hazards, diseases, hunger, vulnerability, etc. </a:t>
            </a:r>
            <a:endParaRPr/>
          </a:p>
          <a:p>
            <a:pPr marL="742950" marR="0" lvl="1" indent="-285750" algn="l" rtl="0">
              <a:spcBef>
                <a:spcPts val="9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What people do in these periods?</a:t>
            </a:r>
            <a:endParaRPr/>
          </a:p>
          <a:p>
            <a:pPr marL="742950" marR="0" lvl="1" indent="-285750" algn="l" rtl="0">
              <a:spcBef>
                <a:spcPts val="9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How they diversify sources of livelihood?</a:t>
            </a:r>
            <a:endParaRPr/>
          </a:p>
          <a:p>
            <a:pPr marL="742950" marR="0" lvl="1" indent="-285750" algn="l" rtl="0">
              <a:spcBef>
                <a:spcPts val="9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When do they have savings?</a:t>
            </a:r>
            <a:endParaRPr/>
          </a:p>
          <a:p>
            <a:pPr marL="742950" marR="0" lvl="1" indent="-285750" algn="l" rtl="0">
              <a:spcBef>
                <a:spcPts val="9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When do they have time for community activities?</a:t>
            </a:r>
            <a:endParaRPr/>
          </a:p>
          <a:p>
            <a:pPr marL="742950" marR="0" lvl="1" indent="-285750" algn="l" rtl="0">
              <a:spcBef>
                <a:spcPts val="9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What are their coping strategies?</a:t>
            </a:r>
            <a:endParaRPr/>
          </a:p>
          <a:p>
            <a:pPr marL="742950" marR="0" lvl="1" indent="-285750" algn="l" rtl="0">
              <a:spcBef>
                <a:spcPts val="900"/>
              </a:spcBef>
              <a:spcAft>
                <a:spcPts val="0"/>
              </a:spcAft>
              <a:buClr>
                <a:schemeClr val="dk1"/>
              </a:buClr>
              <a:buSzPts val="1800"/>
              <a:buFont typeface="Arial"/>
              <a:buChar char="•"/>
            </a:pPr>
            <a:r>
              <a:rPr lang="en-IN" sz="1800" b="0" i="0" u="none" strike="noStrike" cap="none">
                <a:solidFill>
                  <a:schemeClr val="dk1"/>
                </a:solidFill>
                <a:latin typeface="Calibri"/>
                <a:ea typeface="Calibri"/>
                <a:cs typeface="Calibri"/>
                <a:sym typeface="Calibri"/>
              </a:rPr>
              <a:t>Gender specific division of work in times of disasters and in normal times.</a:t>
            </a:r>
            <a:endParaRPr/>
          </a:p>
        </p:txBody>
      </p:sp>
      <p:sp>
        <p:nvSpPr>
          <p:cNvPr id="386" name="Google Shape;386;p35"/>
          <p:cNvSpPr/>
          <p:nvPr/>
        </p:nvSpPr>
        <p:spPr>
          <a:xfrm>
            <a:off x="20954" y="18222"/>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Calendar: Characteristics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36"/>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393" name="Google Shape;393;p36"/>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9</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Slide 3 of 4</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394" name="Google Shape;394;p36"/>
          <p:cNvSpPr/>
          <p:nvPr/>
        </p:nvSpPr>
        <p:spPr>
          <a:xfrm>
            <a:off x="261257" y="5952931"/>
            <a:ext cx="5133232" cy="270467"/>
          </a:xfrm>
          <a:prstGeom prst="rect">
            <a:avLst/>
          </a:prstGeom>
          <a:solidFill>
            <a:srgbClr val="A4D5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i="1">
                <a:solidFill>
                  <a:schemeClr val="dk1"/>
                </a:solidFill>
                <a:latin typeface="Calibri"/>
                <a:ea typeface="Calibri"/>
                <a:cs typeface="Calibri"/>
                <a:sym typeface="Calibri"/>
              </a:rPr>
              <a:t>Click each image to know more.</a:t>
            </a:r>
            <a:endParaRPr sz="1600" i="1">
              <a:solidFill>
                <a:schemeClr val="dk1"/>
              </a:solidFill>
              <a:latin typeface="Calibri"/>
              <a:ea typeface="Calibri"/>
              <a:cs typeface="Calibri"/>
              <a:sym typeface="Calibri"/>
            </a:endParaRPr>
          </a:p>
        </p:txBody>
      </p:sp>
      <p:pic>
        <p:nvPicPr>
          <p:cNvPr id="395" name="Google Shape;395;p36"/>
          <p:cNvPicPr preferRelativeResize="0"/>
          <p:nvPr/>
        </p:nvPicPr>
        <p:blipFill rotWithShape="1">
          <a:blip r:embed="rId4">
            <a:alphaModFix/>
          </a:blip>
          <a:srcRect/>
          <a:stretch/>
        </p:blipFill>
        <p:spPr>
          <a:xfrm>
            <a:off x="755374" y="740051"/>
            <a:ext cx="1749287" cy="1625612"/>
          </a:xfrm>
          <a:prstGeom prst="rect">
            <a:avLst/>
          </a:prstGeom>
          <a:noFill/>
          <a:ln w="9525" cap="flat" cmpd="sng">
            <a:solidFill>
              <a:schemeClr val="dk1"/>
            </a:solidFill>
            <a:prstDash val="solid"/>
            <a:miter lim="800000"/>
            <a:headEnd type="none" w="sm" len="sm"/>
            <a:tailEnd type="none" w="sm" len="sm"/>
          </a:ln>
        </p:spPr>
      </p:pic>
      <p:pic>
        <p:nvPicPr>
          <p:cNvPr id="396" name="Google Shape;396;p36"/>
          <p:cNvPicPr preferRelativeResize="0"/>
          <p:nvPr/>
        </p:nvPicPr>
        <p:blipFill rotWithShape="1">
          <a:blip r:embed="rId5">
            <a:alphaModFix/>
          </a:blip>
          <a:srcRect/>
          <a:stretch/>
        </p:blipFill>
        <p:spPr>
          <a:xfrm>
            <a:off x="755374" y="2600536"/>
            <a:ext cx="1782995" cy="1434754"/>
          </a:xfrm>
          <a:prstGeom prst="rect">
            <a:avLst/>
          </a:prstGeom>
          <a:noFill/>
          <a:ln w="76200" cap="flat" cmpd="sng">
            <a:solidFill>
              <a:srgbClr val="FF0000"/>
            </a:solidFill>
            <a:prstDash val="solid"/>
            <a:miter lim="800000"/>
            <a:headEnd type="none" w="sm" len="sm"/>
            <a:tailEnd type="none" w="sm" len="sm"/>
          </a:ln>
        </p:spPr>
      </p:pic>
      <p:pic>
        <p:nvPicPr>
          <p:cNvPr id="397" name="Google Shape;397;p36"/>
          <p:cNvPicPr preferRelativeResize="0"/>
          <p:nvPr/>
        </p:nvPicPr>
        <p:blipFill rotWithShape="1">
          <a:blip r:embed="rId6">
            <a:alphaModFix/>
          </a:blip>
          <a:srcRect/>
          <a:stretch/>
        </p:blipFill>
        <p:spPr>
          <a:xfrm>
            <a:off x="775045" y="4205082"/>
            <a:ext cx="1689859" cy="1440346"/>
          </a:xfrm>
          <a:prstGeom prst="rect">
            <a:avLst/>
          </a:prstGeom>
          <a:noFill/>
          <a:ln w="9525" cap="flat" cmpd="sng">
            <a:solidFill>
              <a:schemeClr val="dk1"/>
            </a:solidFill>
            <a:prstDash val="solid"/>
            <a:miter lim="800000"/>
            <a:headEnd type="none" w="sm" len="sm"/>
            <a:tailEnd type="none" w="sm" len="sm"/>
          </a:ln>
        </p:spPr>
      </p:pic>
      <p:sp>
        <p:nvSpPr>
          <p:cNvPr id="398" name="Google Shape;398;p36"/>
          <p:cNvSpPr/>
          <p:nvPr/>
        </p:nvSpPr>
        <p:spPr>
          <a:xfrm>
            <a:off x="2544417" y="695739"/>
            <a:ext cx="9283148" cy="4830418"/>
          </a:xfrm>
          <a:prstGeom prst="rect">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IN" sz="1800">
                <a:solidFill>
                  <a:schemeClr val="dk1"/>
                </a:solidFill>
                <a:latin typeface="Calibri"/>
                <a:ea typeface="Calibri"/>
                <a:cs typeface="Calibri"/>
                <a:sym typeface="Calibri"/>
              </a:rPr>
              <a:t>The next big challenge is understanding who will take up the task of making the seasonal calendar. Mostly community members are made into teams for taking up the task.</a:t>
            </a:r>
            <a:endParaRPr/>
          </a:p>
        </p:txBody>
      </p:sp>
      <p:sp>
        <p:nvSpPr>
          <p:cNvPr id="399" name="Google Shape;399;p36"/>
          <p:cNvSpPr/>
          <p:nvPr/>
        </p:nvSpPr>
        <p:spPr>
          <a:xfrm>
            <a:off x="20954" y="18222"/>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Calendar: Characteristics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406" name="Google Shape;406;p37"/>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9</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Slide 4 of 4</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407" name="Google Shape;407;p37"/>
          <p:cNvSpPr/>
          <p:nvPr/>
        </p:nvSpPr>
        <p:spPr>
          <a:xfrm>
            <a:off x="261257" y="5952931"/>
            <a:ext cx="5133232" cy="270467"/>
          </a:xfrm>
          <a:prstGeom prst="rect">
            <a:avLst/>
          </a:prstGeom>
          <a:solidFill>
            <a:srgbClr val="A4D5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i="1">
                <a:solidFill>
                  <a:schemeClr val="dk1"/>
                </a:solidFill>
                <a:latin typeface="Calibri"/>
                <a:ea typeface="Calibri"/>
                <a:cs typeface="Calibri"/>
                <a:sym typeface="Calibri"/>
              </a:rPr>
              <a:t>Click each image to know more.</a:t>
            </a:r>
            <a:endParaRPr sz="1600" i="1">
              <a:solidFill>
                <a:schemeClr val="dk1"/>
              </a:solidFill>
              <a:latin typeface="Calibri"/>
              <a:ea typeface="Calibri"/>
              <a:cs typeface="Calibri"/>
              <a:sym typeface="Calibri"/>
            </a:endParaRPr>
          </a:p>
        </p:txBody>
      </p:sp>
      <p:pic>
        <p:nvPicPr>
          <p:cNvPr id="408" name="Google Shape;408;p37"/>
          <p:cNvPicPr preferRelativeResize="0"/>
          <p:nvPr/>
        </p:nvPicPr>
        <p:blipFill rotWithShape="1">
          <a:blip r:embed="rId4">
            <a:alphaModFix/>
          </a:blip>
          <a:srcRect/>
          <a:stretch/>
        </p:blipFill>
        <p:spPr>
          <a:xfrm>
            <a:off x="755374" y="740051"/>
            <a:ext cx="1749287" cy="1625612"/>
          </a:xfrm>
          <a:prstGeom prst="rect">
            <a:avLst/>
          </a:prstGeom>
          <a:noFill/>
          <a:ln w="9525" cap="flat" cmpd="sng">
            <a:solidFill>
              <a:schemeClr val="dk1"/>
            </a:solidFill>
            <a:prstDash val="solid"/>
            <a:miter lim="800000"/>
            <a:headEnd type="none" w="sm" len="sm"/>
            <a:tailEnd type="none" w="sm" len="sm"/>
          </a:ln>
        </p:spPr>
      </p:pic>
      <p:pic>
        <p:nvPicPr>
          <p:cNvPr id="409" name="Google Shape;409;p37"/>
          <p:cNvPicPr preferRelativeResize="0"/>
          <p:nvPr/>
        </p:nvPicPr>
        <p:blipFill rotWithShape="1">
          <a:blip r:embed="rId5">
            <a:alphaModFix/>
          </a:blip>
          <a:srcRect/>
          <a:stretch/>
        </p:blipFill>
        <p:spPr>
          <a:xfrm>
            <a:off x="755374" y="2600536"/>
            <a:ext cx="1782995" cy="1434754"/>
          </a:xfrm>
          <a:prstGeom prst="rect">
            <a:avLst/>
          </a:prstGeom>
          <a:noFill/>
          <a:ln w="9525" cap="flat" cmpd="sng">
            <a:solidFill>
              <a:schemeClr val="dk1"/>
            </a:solidFill>
            <a:prstDash val="solid"/>
            <a:miter lim="800000"/>
            <a:headEnd type="none" w="sm" len="sm"/>
            <a:tailEnd type="none" w="sm" len="sm"/>
          </a:ln>
        </p:spPr>
      </p:pic>
      <p:pic>
        <p:nvPicPr>
          <p:cNvPr id="410" name="Google Shape;410;p37"/>
          <p:cNvPicPr preferRelativeResize="0"/>
          <p:nvPr/>
        </p:nvPicPr>
        <p:blipFill rotWithShape="1">
          <a:blip r:embed="rId6">
            <a:alphaModFix/>
          </a:blip>
          <a:srcRect/>
          <a:stretch/>
        </p:blipFill>
        <p:spPr>
          <a:xfrm>
            <a:off x="775045" y="4205082"/>
            <a:ext cx="1689859" cy="1440346"/>
          </a:xfrm>
          <a:prstGeom prst="rect">
            <a:avLst/>
          </a:prstGeom>
          <a:noFill/>
          <a:ln w="76200" cap="flat" cmpd="sng">
            <a:solidFill>
              <a:srgbClr val="FF0000"/>
            </a:solidFill>
            <a:prstDash val="solid"/>
            <a:miter lim="800000"/>
            <a:headEnd type="none" w="sm" len="sm"/>
            <a:tailEnd type="none" w="sm" len="sm"/>
          </a:ln>
        </p:spPr>
      </p:pic>
      <p:sp>
        <p:nvSpPr>
          <p:cNvPr id="411" name="Google Shape;411;p37"/>
          <p:cNvSpPr/>
          <p:nvPr/>
        </p:nvSpPr>
        <p:spPr>
          <a:xfrm>
            <a:off x="2544417" y="695739"/>
            <a:ext cx="9283148" cy="4830418"/>
          </a:xfrm>
          <a:prstGeom prst="rect">
            <a:avLst/>
          </a:prstGeom>
          <a:solidFill>
            <a:srgbClr val="A5A5A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Last question is how to go about it. Start by using a ‘blackboard’ or craft paper, mark off the months of the year on the horizontal axis. </a:t>
            </a:r>
            <a:endParaRPr/>
          </a:p>
          <a:p>
            <a:pPr marL="285750" marR="0" lvl="0" indent="-285750" algn="l" rtl="0">
              <a:spcBef>
                <a:spcPts val="90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Ask people to list sources of livelihood, events, conditions, etc., and arrange all these factors along the vertical axis.</a:t>
            </a:r>
            <a:endParaRPr/>
          </a:p>
          <a:p>
            <a:pPr marL="285750" marR="0" lvl="0" indent="-285750" algn="l" rtl="0">
              <a:spcBef>
                <a:spcPts val="90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Ask people to enumerate all the work they do like ploughing, planting, and weeding. For each source of income, mark months and duration along with adding the gender and age.</a:t>
            </a:r>
            <a:endParaRPr/>
          </a:p>
          <a:p>
            <a:pPr marL="285750" marR="0" lvl="0" indent="-285750" algn="l" rtl="0">
              <a:spcBef>
                <a:spcPts val="90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Facilitate analysis by linking the different aspects of the calendar. Think about questions such as how do disasters affect sources of livelihood? When is the workload heaviest? </a:t>
            </a:r>
            <a:endParaRPr/>
          </a:p>
          <a:p>
            <a:pPr marL="285750" marR="0" lvl="0" indent="-285750" algn="l" rtl="0">
              <a:spcBef>
                <a:spcPts val="90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Ask for seasonal food intake. Know when is the period of food shortage, out-migration, and other factors that can affect the food intake.</a:t>
            </a:r>
            <a:endParaRPr/>
          </a:p>
          <a:p>
            <a:pPr marL="285750" marR="0" lvl="0" indent="-285750" algn="l" rtl="0">
              <a:spcBef>
                <a:spcPts val="90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Discuss the coping strategies.</a:t>
            </a:r>
            <a:endParaRPr/>
          </a:p>
          <a:p>
            <a:pPr marL="285750" marR="0" lvl="0" indent="-285750" algn="l" rtl="0">
              <a:spcBef>
                <a:spcPts val="90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Change in gender roles and responsibilities during times of disasters, or other issues you think are relevant.</a:t>
            </a:r>
            <a:endParaRPr/>
          </a:p>
        </p:txBody>
      </p:sp>
      <p:sp>
        <p:nvSpPr>
          <p:cNvPr id="412" name="Google Shape;412;p37"/>
          <p:cNvSpPr/>
          <p:nvPr/>
        </p:nvSpPr>
        <p:spPr>
          <a:xfrm>
            <a:off x="20954" y="18222"/>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Calendar: Characteristics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419" name="Google Shape;419;p38"/>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10</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Image: </a:t>
            </a:r>
            <a:r>
              <a:rPr lang="en-IN" sz="1600">
                <a:solidFill>
                  <a:schemeClr val="dk1"/>
                </a:solidFill>
                <a:latin typeface="Calibri"/>
                <a:ea typeface="Calibri"/>
                <a:cs typeface="Calibri"/>
                <a:sym typeface="Calibri"/>
              </a:rPr>
              <a:t>Take from source ppt</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recreated chart with AX1.</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420" name="Google Shape;420;p38"/>
          <p:cNvPicPr preferRelativeResize="0"/>
          <p:nvPr/>
        </p:nvPicPr>
        <p:blipFill rotWithShape="1">
          <a:blip r:embed="rId4">
            <a:alphaModFix/>
          </a:blip>
          <a:srcRect/>
          <a:stretch/>
        </p:blipFill>
        <p:spPr>
          <a:xfrm>
            <a:off x="660151" y="433137"/>
            <a:ext cx="10697660" cy="5646821"/>
          </a:xfrm>
          <a:prstGeom prst="rect">
            <a:avLst/>
          </a:prstGeom>
          <a:noFill/>
          <a:ln>
            <a:noFill/>
          </a:ln>
        </p:spPr>
      </p:pic>
      <p:sp>
        <p:nvSpPr>
          <p:cNvPr id="421" name="Google Shape;421;p38"/>
          <p:cNvSpPr/>
          <p:nvPr/>
        </p:nvSpPr>
        <p:spPr>
          <a:xfrm>
            <a:off x="20954" y="18222"/>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Calendar: Example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39"/>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428" name="Google Shape;428;p39"/>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11</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50:50</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https://t3.ftcdn.net/jpg/00/27/10/84/240_F_27108401_BSN5Xp2sRfVacDs1uSirNmCwzglgdTpf.jpg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https://t3.ftcdn.net/jpg/02/95/78/28/240_F_295782805_BkQaZflFJqDx4UqDEADc5OJViU53ktpl.jpg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Arial"/>
                <a:ea typeface="Arial"/>
                <a:cs typeface="Arial"/>
                <a:sym typeface="Arial"/>
              </a:rPr>
              <a:t>Sync the images with AX1. </a:t>
            </a:r>
            <a:r>
              <a:rPr lang="en-IN" sz="1600" b="1">
                <a:solidFill>
                  <a:schemeClr val="dk1"/>
                </a:solidFill>
                <a:latin typeface="Arial"/>
                <a:ea typeface="Arial"/>
                <a:cs typeface="Arial"/>
                <a:sym typeface="Arial"/>
              </a:rPr>
              <a:t>This is a transition slide.</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429" name="Google Shape;429;p39"/>
          <p:cNvSpPr/>
          <p:nvPr/>
        </p:nvSpPr>
        <p:spPr>
          <a:xfrm>
            <a:off x="2867891" y="4395537"/>
            <a:ext cx="4914472"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Institutional and Social Network Analysis</a:t>
            </a:r>
            <a:endParaRPr/>
          </a:p>
        </p:txBody>
      </p:sp>
      <p:pic>
        <p:nvPicPr>
          <p:cNvPr id="430" name="Google Shape;430;p39"/>
          <p:cNvPicPr preferRelativeResize="0"/>
          <p:nvPr/>
        </p:nvPicPr>
        <p:blipFill rotWithShape="1">
          <a:blip r:embed="rId6">
            <a:alphaModFix/>
          </a:blip>
          <a:srcRect/>
          <a:stretch/>
        </p:blipFill>
        <p:spPr>
          <a:xfrm>
            <a:off x="481264" y="1147380"/>
            <a:ext cx="5240004" cy="2737818"/>
          </a:xfrm>
          <a:prstGeom prst="rect">
            <a:avLst/>
          </a:prstGeom>
          <a:noFill/>
          <a:ln>
            <a:noFill/>
          </a:ln>
        </p:spPr>
      </p:pic>
      <p:pic>
        <p:nvPicPr>
          <p:cNvPr id="431" name="Google Shape;431;p39"/>
          <p:cNvPicPr preferRelativeResize="0"/>
          <p:nvPr/>
        </p:nvPicPr>
        <p:blipFill rotWithShape="1">
          <a:blip r:embed="rId7">
            <a:alphaModFix/>
          </a:blip>
          <a:srcRect/>
          <a:stretch/>
        </p:blipFill>
        <p:spPr>
          <a:xfrm>
            <a:off x="5816265" y="1122948"/>
            <a:ext cx="6125067" cy="2727157"/>
          </a:xfrm>
          <a:prstGeom prst="rect">
            <a:avLst/>
          </a:prstGeom>
          <a:noFill/>
          <a:ln>
            <a:noFill/>
          </a:ln>
        </p:spPr>
      </p:pic>
      <p:sp>
        <p:nvSpPr>
          <p:cNvPr id="432" name="Google Shape;432;p39"/>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Institutional and Social Network Analysis using Venn Diagram </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40"/>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439" name="Google Shape;439;p40"/>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12</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5</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4 tab interactivity</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https://stock.adobe.com/in/images/yellow-footsteps-on-sidewalk-towards-what-message/79172418</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https://stock.adobe.com/in/images/yellow-footsteps-on-sidewalk-towards-when-message/79172426</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6"/>
              </a:rPr>
              <a:t>https://stock.adobe.com/in/images/yellow-footsteps-on-sidewalk-towards-why-message/79170751</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7"/>
              </a:rPr>
              <a:t>https://as1.ftcdn.net/jpg/00/79/11/88/500_F_79118856_J5wm3z8mVSE0boCgnkQjlKEWhJ3kTKAd.jpg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Arial"/>
                <a:ea typeface="Arial"/>
                <a:cs typeface="Arial"/>
                <a:sym typeface="Arial"/>
              </a:rPr>
              <a:t>With AX1, show all the 4 tabs. Sync the itext with IAX.</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grpSp>
        <p:nvGrpSpPr>
          <p:cNvPr id="440" name="Google Shape;440;p40"/>
          <p:cNvGrpSpPr/>
          <p:nvPr/>
        </p:nvGrpSpPr>
        <p:grpSpPr>
          <a:xfrm>
            <a:off x="144380" y="721895"/>
            <a:ext cx="11887198" cy="5261810"/>
            <a:chOff x="144380" y="344904"/>
            <a:chExt cx="11887198" cy="5638801"/>
          </a:xfrm>
        </p:grpSpPr>
        <p:pic>
          <p:nvPicPr>
            <p:cNvPr id="441" name="Google Shape;441;p40" descr="Yellow footsteps on sidewalk towards What message"/>
            <p:cNvPicPr preferRelativeResize="0"/>
            <p:nvPr/>
          </p:nvPicPr>
          <p:blipFill rotWithShape="1">
            <a:blip r:embed="rId8">
              <a:alphaModFix/>
            </a:blip>
            <a:srcRect/>
            <a:stretch/>
          </p:blipFill>
          <p:spPr>
            <a:xfrm>
              <a:off x="144380" y="344905"/>
              <a:ext cx="2495919" cy="5552364"/>
            </a:xfrm>
            <a:prstGeom prst="rect">
              <a:avLst/>
            </a:prstGeom>
            <a:noFill/>
            <a:ln>
              <a:noFill/>
            </a:ln>
          </p:spPr>
        </p:pic>
        <p:pic>
          <p:nvPicPr>
            <p:cNvPr id="442" name="Google Shape;442;p40" descr="Yellow footsteps on sidewalk towards Why message"/>
            <p:cNvPicPr preferRelativeResize="0"/>
            <p:nvPr/>
          </p:nvPicPr>
          <p:blipFill rotWithShape="1">
            <a:blip r:embed="rId9">
              <a:alphaModFix/>
            </a:blip>
            <a:srcRect/>
            <a:stretch/>
          </p:blipFill>
          <p:spPr>
            <a:xfrm>
              <a:off x="6235534" y="344905"/>
              <a:ext cx="2764089" cy="5605160"/>
            </a:xfrm>
            <a:prstGeom prst="rect">
              <a:avLst/>
            </a:prstGeom>
            <a:noFill/>
            <a:ln>
              <a:noFill/>
            </a:ln>
          </p:spPr>
        </p:pic>
        <p:pic>
          <p:nvPicPr>
            <p:cNvPr id="443" name="Google Shape;443;p40" descr="Yellow footsteps on sidewalk towards Who message"/>
            <p:cNvPicPr preferRelativeResize="0"/>
            <p:nvPr/>
          </p:nvPicPr>
          <p:blipFill rotWithShape="1">
            <a:blip r:embed="rId10">
              <a:alphaModFix/>
            </a:blip>
            <a:srcRect/>
            <a:stretch/>
          </p:blipFill>
          <p:spPr>
            <a:xfrm>
              <a:off x="3043153" y="344904"/>
              <a:ext cx="2764089" cy="5587562"/>
            </a:xfrm>
            <a:prstGeom prst="rect">
              <a:avLst/>
            </a:prstGeom>
            <a:noFill/>
            <a:ln>
              <a:noFill/>
            </a:ln>
          </p:spPr>
        </p:pic>
        <p:pic>
          <p:nvPicPr>
            <p:cNvPr id="444" name="Google Shape;444;p40" descr="Yellow footsteps on sidewalk towards How do You Feel message"/>
            <p:cNvPicPr preferRelativeResize="0"/>
            <p:nvPr/>
          </p:nvPicPr>
          <p:blipFill rotWithShape="1">
            <a:blip r:embed="rId11">
              <a:alphaModFix/>
            </a:blip>
            <a:srcRect/>
            <a:stretch/>
          </p:blipFill>
          <p:spPr>
            <a:xfrm>
              <a:off x="9267489" y="360946"/>
              <a:ext cx="2764089" cy="5622759"/>
            </a:xfrm>
            <a:prstGeom prst="rect">
              <a:avLst/>
            </a:prstGeom>
            <a:noFill/>
            <a:ln>
              <a:noFill/>
            </a:ln>
          </p:spPr>
        </p:pic>
      </p:grpSp>
      <p:pic>
        <p:nvPicPr>
          <p:cNvPr id="445" name="Google Shape;445;p40"/>
          <p:cNvPicPr preferRelativeResize="0"/>
          <p:nvPr/>
        </p:nvPicPr>
        <p:blipFill rotWithShape="1">
          <a:blip r:embed="rId12">
            <a:alphaModFix/>
          </a:blip>
          <a:srcRect/>
          <a:stretch/>
        </p:blipFill>
        <p:spPr>
          <a:xfrm>
            <a:off x="10843712" y="899112"/>
            <a:ext cx="1011404" cy="592804"/>
          </a:xfrm>
          <a:prstGeom prst="rect">
            <a:avLst/>
          </a:prstGeom>
          <a:noFill/>
          <a:ln>
            <a:noFill/>
          </a:ln>
        </p:spPr>
      </p:pic>
      <p:pic>
        <p:nvPicPr>
          <p:cNvPr id="446" name="Google Shape;446;p40"/>
          <p:cNvPicPr preferRelativeResize="0"/>
          <p:nvPr/>
        </p:nvPicPr>
        <p:blipFill rotWithShape="1">
          <a:blip r:embed="rId12">
            <a:alphaModFix/>
          </a:blip>
          <a:srcRect/>
          <a:stretch/>
        </p:blipFill>
        <p:spPr>
          <a:xfrm>
            <a:off x="9632532" y="1532775"/>
            <a:ext cx="2190499" cy="592804"/>
          </a:xfrm>
          <a:prstGeom prst="rect">
            <a:avLst/>
          </a:prstGeom>
          <a:noFill/>
          <a:ln>
            <a:noFill/>
          </a:ln>
        </p:spPr>
      </p:pic>
      <p:pic>
        <p:nvPicPr>
          <p:cNvPr id="447" name="Google Shape;447;p40"/>
          <p:cNvPicPr preferRelativeResize="0"/>
          <p:nvPr/>
        </p:nvPicPr>
        <p:blipFill rotWithShape="1">
          <a:blip r:embed="rId13">
            <a:alphaModFix/>
          </a:blip>
          <a:srcRect/>
          <a:stretch/>
        </p:blipFill>
        <p:spPr>
          <a:xfrm>
            <a:off x="10810373" y="870284"/>
            <a:ext cx="403058" cy="772528"/>
          </a:xfrm>
          <a:prstGeom prst="rect">
            <a:avLst/>
          </a:prstGeom>
          <a:noFill/>
          <a:ln>
            <a:noFill/>
          </a:ln>
        </p:spPr>
      </p:pic>
      <p:sp>
        <p:nvSpPr>
          <p:cNvPr id="448" name="Google Shape;448;p40"/>
          <p:cNvSpPr/>
          <p:nvPr/>
        </p:nvSpPr>
        <p:spPr>
          <a:xfrm>
            <a:off x="261257" y="5952931"/>
            <a:ext cx="5133232" cy="270467"/>
          </a:xfrm>
          <a:prstGeom prst="rect">
            <a:avLst/>
          </a:prstGeom>
          <a:solidFill>
            <a:srgbClr val="A4D5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i="1">
                <a:solidFill>
                  <a:schemeClr val="dk1"/>
                </a:solidFill>
                <a:latin typeface="Calibri"/>
                <a:ea typeface="Calibri"/>
                <a:cs typeface="Calibri"/>
                <a:sym typeface="Calibri"/>
              </a:rPr>
              <a:t>Click each image to know more.</a:t>
            </a:r>
            <a:endParaRPr sz="1600" i="1">
              <a:solidFill>
                <a:schemeClr val="dk1"/>
              </a:solidFill>
              <a:latin typeface="Calibri"/>
              <a:ea typeface="Calibri"/>
              <a:cs typeface="Calibri"/>
              <a:sym typeface="Calibri"/>
            </a:endParaRPr>
          </a:p>
        </p:txBody>
      </p:sp>
      <p:sp>
        <p:nvSpPr>
          <p:cNvPr id="449" name="Google Shape;449;p40"/>
          <p:cNvSpPr/>
          <p:nvPr/>
        </p:nvSpPr>
        <p:spPr>
          <a:xfrm>
            <a:off x="20954" y="18222"/>
            <a:ext cx="12399646" cy="61638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Institutional and Social Network Analysis using Venn Diagram: Characteristics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41"/>
          <p:cNvPicPr preferRelativeResize="0"/>
          <p:nvPr/>
        </p:nvPicPr>
        <p:blipFill rotWithShape="1">
          <a:blip r:embed="rId3">
            <a:alphaModFix/>
          </a:blip>
          <a:srcRect l="625"/>
          <a:stretch/>
        </p:blipFill>
        <p:spPr>
          <a:xfrm>
            <a:off x="20954" y="38100"/>
            <a:ext cx="12171045" cy="334976"/>
          </a:xfrm>
          <a:prstGeom prst="rect">
            <a:avLst/>
          </a:prstGeom>
          <a:noFill/>
          <a:ln>
            <a:noFill/>
          </a:ln>
        </p:spPr>
      </p:pic>
      <p:grpSp>
        <p:nvGrpSpPr>
          <p:cNvPr id="456" name="Google Shape;456;p41"/>
          <p:cNvGrpSpPr/>
          <p:nvPr/>
        </p:nvGrpSpPr>
        <p:grpSpPr>
          <a:xfrm>
            <a:off x="144380" y="721895"/>
            <a:ext cx="11887199" cy="5261810"/>
            <a:chOff x="144380" y="344904"/>
            <a:chExt cx="11887199" cy="5638801"/>
          </a:xfrm>
        </p:grpSpPr>
        <p:pic>
          <p:nvPicPr>
            <p:cNvPr id="457" name="Google Shape;457;p41" descr="Yellow footsteps on sidewalk towards What message"/>
            <p:cNvPicPr preferRelativeResize="0"/>
            <p:nvPr/>
          </p:nvPicPr>
          <p:blipFill rotWithShape="1">
            <a:blip r:embed="rId4">
              <a:alphaModFix/>
            </a:blip>
            <a:srcRect/>
            <a:stretch/>
          </p:blipFill>
          <p:spPr>
            <a:xfrm>
              <a:off x="144380" y="344905"/>
              <a:ext cx="2495919" cy="5552364"/>
            </a:xfrm>
            <a:prstGeom prst="rect">
              <a:avLst/>
            </a:prstGeom>
            <a:noFill/>
            <a:ln>
              <a:noFill/>
            </a:ln>
          </p:spPr>
        </p:pic>
        <p:pic>
          <p:nvPicPr>
            <p:cNvPr id="458" name="Google Shape;458;p41" descr="Yellow footsteps on sidewalk towards Why message"/>
            <p:cNvPicPr preferRelativeResize="0"/>
            <p:nvPr/>
          </p:nvPicPr>
          <p:blipFill rotWithShape="1">
            <a:blip r:embed="rId5">
              <a:alphaModFix/>
            </a:blip>
            <a:srcRect/>
            <a:stretch/>
          </p:blipFill>
          <p:spPr>
            <a:xfrm>
              <a:off x="6235534" y="344905"/>
              <a:ext cx="2764089" cy="5605160"/>
            </a:xfrm>
            <a:prstGeom prst="rect">
              <a:avLst/>
            </a:prstGeom>
            <a:noFill/>
            <a:ln>
              <a:noFill/>
            </a:ln>
          </p:spPr>
        </p:pic>
        <p:pic>
          <p:nvPicPr>
            <p:cNvPr id="459" name="Google Shape;459;p41" descr="Yellow footsteps on sidewalk towards Who message"/>
            <p:cNvPicPr preferRelativeResize="0"/>
            <p:nvPr/>
          </p:nvPicPr>
          <p:blipFill rotWithShape="1">
            <a:blip r:embed="rId6">
              <a:alphaModFix/>
            </a:blip>
            <a:srcRect/>
            <a:stretch/>
          </p:blipFill>
          <p:spPr>
            <a:xfrm>
              <a:off x="3043153" y="344904"/>
              <a:ext cx="2764089" cy="5587562"/>
            </a:xfrm>
            <a:prstGeom prst="rect">
              <a:avLst/>
            </a:prstGeom>
            <a:noFill/>
            <a:ln>
              <a:noFill/>
            </a:ln>
          </p:spPr>
        </p:pic>
        <p:pic>
          <p:nvPicPr>
            <p:cNvPr id="460" name="Google Shape;460;p41" descr="Yellow footsteps on sidewalk towards How do You Feel message"/>
            <p:cNvPicPr preferRelativeResize="0"/>
            <p:nvPr/>
          </p:nvPicPr>
          <p:blipFill rotWithShape="1">
            <a:blip r:embed="rId7">
              <a:alphaModFix/>
            </a:blip>
            <a:srcRect/>
            <a:stretch/>
          </p:blipFill>
          <p:spPr>
            <a:xfrm>
              <a:off x="9117107" y="360945"/>
              <a:ext cx="2914472" cy="5622760"/>
            </a:xfrm>
            <a:prstGeom prst="rect">
              <a:avLst/>
            </a:prstGeom>
            <a:noFill/>
            <a:ln>
              <a:noFill/>
            </a:ln>
          </p:spPr>
        </p:pic>
      </p:grpSp>
      <p:pic>
        <p:nvPicPr>
          <p:cNvPr id="461" name="Google Shape;461;p41"/>
          <p:cNvPicPr preferRelativeResize="0"/>
          <p:nvPr/>
        </p:nvPicPr>
        <p:blipFill rotWithShape="1">
          <a:blip r:embed="rId8">
            <a:alphaModFix/>
          </a:blip>
          <a:srcRect/>
          <a:stretch/>
        </p:blipFill>
        <p:spPr>
          <a:xfrm>
            <a:off x="10843712" y="899112"/>
            <a:ext cx="1011404" cy="592804"/>
          </a:xfrm>
          <a:prstGeom prst="rect">
            <a:avLst/>
          </a:prstGeom>
          <a:noFill/>
          <a:ln>
            <a:noFill/>
          </a:ln>
        </p:spPr>
      </p:pic>
      <p:pic>
        <p:nvPicPr>
          <p:cNvPr id="462" name="Google Shape;462;p41"/>
          <p:cNvPicPr preferRelativeResize="0"/>
          <p:nvPr/>
        </p:nvPicPr>
        <p:blipFill rotWithShape="1">
          <a:blip r:embed="rId8">
            <a:alphaModFix/>
          </a:blip>
          <a:srcRect/>
          <a:stretch/>
        </p:blipFill>
        <p:spPr>
          <a:xfrm>
            <a:off x="9632532" y="1532775"/>
            <a:ext cx="2190499" cy="592804"/>
          </a:xfrm>
          <a:prstGeom prst="rect">
            <a:avLst/>
          </a:prstGeom>
          <a:noFill/>
          <a:ln>
            <a:noFill/>
          </a:ln>
        </p:spPr>
      </p:pic>
      <p:pic>
        <p:nvPicPr>
          <p:cNvPr id="463" name="Google Shape;463;p41"/>
          <p:cNvPicPr preferRelativeResize="0"/>
          <p:nvPr/>
        </p:nvPicPr>
        <p:blipFill rotWithShape="1">
          <a:blip r:embed="rId9">
            <a:alphaModFix/>
          </a:blip>
          <a:srcRect/>
          <a:stretch/>
        </p:blipFill>
        <p:spPr>
          <a:xfrm>
            <a:off x="10810373" y="870284"/>
            <a:ext cx="403058" cy="772528"/>
          </a:xfrm>
          <a:prstGeom prst="rect">
            <a:avLst/>
          </a:prstGeom>
          <a:noFill/>
          <a:ln>
            <a:noFill/>
          </a:ln>
        </p:spPr>
      </p:pic>
      <p:sp>
        <p:nvSpPr>
          <p:cNvPr id="464" name="Google Shape;464;p41"/>
          <p:cNvSpPr/>
          <p:nvPr/>
        </p:nvSpPr>
        <p:spPr>
          <a:xfrm>
            <a:off x="261257" y="5952931"/>
            <a:ext cx="5133232" cy="270467"/>
          </a:xfrm>
          <a:prstGeom prst="rect">
            <a:avLst/>
          </a:prstGeom>
          <a:solidFill>
            <a:srgbClr val="A4D5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i="1">
                <a:solidFill>
                  <a:schemeClr val="dk1"/>
                </a:solidFill>
                <a:latin typeface="Calibri"/>
                <a:ea typeface="Calibri"/>
                <a:cs typeface="Calibri"/>
                <a:sym typeface="Calibri"/>
              </a:rPr>
              <a:t>Click each image to know more.</a:t>
            </a:r>
            <a:endParaRPr sz="1600" i="1">
              <a:solidFill>
                <a:schemeClr val="dk1"/>
              </a:solidFill>
              <a:latin typeface="Calibri"/>
              <a:ea typeface="Calibri"/>
              <a:cs typeface="Calibri"/>
              <a:sym typeface="Calibri"/>
            </a:endParaRPr>
          </a:p>
        </p:txBody>
      </p:sp>
      <p:sp>
        <p:nvSpPr>
          <p:cNvPr id="465" name="Google Shape;465;p41"/>
          <p:cNvSpPr/>
          <p:nvPr/>
        </p:nvSpPr>
        <p:spPr>
          <a:xfrm>
            <a:off x="160421" y="422959"/>
            <a:ext cx="2470484" cy="5464494"/>
          </a:xfrm>
          <a:prstGeom prst="rect">
            <a:avLst/>
          </a:prstGeom>
          <a:solidFill>
            <a:srgbClr val="DBDBDB">
              <a:alpha val="69803"/>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41"/>
          <p:cNvSpPr txBox="1"/>
          <p:nvPr/>
        </p:nvSpPr>
        <p:spPr>
          <a:xfrm>
            <a:off x="403647" y="764831"/>
            <a:ext cx="2005263" cy="505612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2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most important step is to understand the need  of the diagram. </a:t>
            </a:r>
            <a:endParaRPr/>
          </a:p>
          <a:p>
            <a:pPr marL="285750" marR="0" lvl="0" indent="-285750" algn="l" rtl="0">
              <a:lnSpc>
                <a:spcPct val="12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diagram shows key-organizations, groups, and individuals in a community and their nature of relationship and level of importance.</a:t>
            </a:r>
            <a:endParaRPr sz="1800">
              <a:solidFill>
                <a:schemeClr val="dk1"/>
              </a:solidFill>
              <a:latin typeface="Calibri"/>
              <a:ea typeface="Calibri"/>
              <a:cs typeface="Calibri"/>
              <a:sym typeface="Calibri"/>
            </a:endParaRPr>
          </a:p>
        </p:txBody>
      </p:sp>
      <p:sp>
        <p:nvSpPr>
          <p:cNvPr id="467" name="Google Shape;467;p41"/>
          <p:cNvSpPr/>
          <p:nvPr/>
        </p:nvSpPr>
        <p:spPr>
          <a:xfrm>
            <a:off x="3072062" y="403081"/>
            <a:ext cx="2703095" cy="5540520"/>
          </a:xfrm>
          <a:prstGeom prst="rect">
            <a:avLst/>
          </a:prstGeom>
          <a:solidFill>
            <a:srgbClr val="DBDBDB">
              <a:alpha val="69803"/>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 name="Google Shape;468;p41"/>
          <p:cNvSpPr txBox="1"/>
          <p:nvPr/>
        </p:nvSpPr>
        <p:spPr>
          <a:xfrm>
            <a:off x="3342183" y="847874"/>
            <a:ext cx="2194071" cy="139974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N" sz="1800">
                <a:solidFill>
                  <a:schemeClr val="dk1"/>
                </a:solidFill>
                <a:latin typeface="Calibri"/>
                <a:ea typeface="Calibri"/>
                <a:cs typeface="Calibri"/>
                <a:sym typeface="Calibri"/>
              </a:rPr>
              <a:t>A team and community members are chosen to take up the analysis.</a:t>
            </a:r>
            <a:endParaRPr sz="1800">
              <a:solidFill>
                <a:schemeClr val="dk1"/>
              </a:solidFill>
              <a:latin typeface="Calibri"/>
              <a:ea typeface="Calibri"/>
              <a:cs typeface="Calibri"/>
              <a:sym typeface="Calibri"/>
            </a:endParaRPr>
          </a:p>
        </p:txBody>
      </p:sp>
      <p:sp>
        <p:nvSpPr>
          <p:cNvPr id="469" name="Google Shape;469;p41"/>
          <p:cNvSpPr/>
          <p:nvPr/>
        </p:nvSpPr>
        <p:spPr>
          <a:xfrm>
            <a:off x="6279776" y="353198"/>
            <a:ext cx="2551403" cy="5574360"/>
          </a:xfrm>
          <a:prstGeom prst="rect">
            <a:avLst/>
          </a:prstGeom>
          <a:solidFill>
            <a:srgbClr val="DBDBDB">
              <a:alpha val="69803"/>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 name="Google Shape;470;p41"/>
          <p:cNvSpPr txBox="1"/>
          <p:nvPr/>
        </p:nvSpPr>
        <p:spPr>
          <a:xfrm>
            <a:off x="6414247" y="779929"/>
            <a:ext cx="2438400" cy="505612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2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bigger question is why do we need it.</a:t>
            </a:r>
            <a:endParaRPr/>
          </a:p>
          <a:p>
            <a:pPr marL="285750" marR="0" lvl="0" indent="-285750" algn="l" rtl="0">
              <a:lnSpc>
                <a:spcPct val="12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Institutional and Social Network Analysis helps to identify organizations their role and people’s perception about them. </a:t>
            </a:r>
            <a:endParaRPr/>
          </a:p>
          <a:p>
            <a:pPr marL="285750" marR="0" lvl="0" indent="-285750" algn="l" rtl="0">
              <a:lnSpc>
                <a:spcPct val="12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Also, identify the stakeholders in community-based disaster risk management.</a:t>
            </a:r>
            <a:endParaRPr/>
          </a:p>
        </p:txBody>
      </p:sp>
      <p:sp>
        <p:nvSpPr>
          <p:cNvPr id="471" name="Google Shape;471;p41"/>
          <p:cNvSpPr/>
          <p:nvPr/>
        </p:nvSpPr>
        <p:spPr>
          <a:xfrm>
            <a:off x="9157448" y="353198"/>
            <a:ext cx="2842048" cy="5550061"/>
          </a:xfrm>
          <a:prstGeom prst="rect">
            <a:avLst/>
          </a:prstGeom>
          <a:solidFill>
            <a:srgbClr val="DBDBDB">
              <a:alpha val="69803"/>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2" name="Google Shape;472;p41"/>
          <p:cNvSpPr txBox="1"/>
          <p:nvPr/>
        </p:nvSpPr>
        <p:spPr>
          <a:xfrm>
            <a:off x="9117107" y="392954"/>
            <a:ext cx="3048000" cy="561384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IN" sz="1500">
                <a:solidFill>
                  <a:schemeClr val="dk1"/>
                </a:solidFill>
                <a:latin typeface="Calibri"/>
                <a:ea typeface="Calibri"/>
                <a:cs typeface="Calibri"/>
                <a:sym typeface="Calibri"/>
              </a:rPr>
              <a:t>Know in advance, names of organizations:</a:t>
            </a:r>
            <a:endParaRPr/>
          </a:p>
          <a:p>
            <a:pPr marL="285750" marR="0" lvl="0" indent="-285750" algn="l" rtl="0">
              <a:lnSpc>
                <a:spcPct val="120000"/>
              </a:lnSpc>
              <a:spcBef>
                <a:spcPts val="0"/>
              </a:spcBef>
              <a:spcAft>
                <a:spcPts val="0"/>
              </a:spcAft>
              <a:buClr>
                <a:schemeClr val="dk1"/>
              </a:buClr>
              <a:buSzPts val="1500"/>
              <a:buFont typeface="Arial"/>
              <a:buChar char="•"/>
            </a:pPr>
            <a:r>
              <a:rPr lang="en-IN" sz="1500">
                <a:solidFill>
                  <a:schemeClr val="dk1"/>
                </a:solidFill>
                <a:latin typeface="Calibri"/>
                <a:ea typeface="Calibri"/>
                <a:cs typeface="Calibri"/>
                <a:sym typeface="Calibri"/>
              </a:rPr>
              <a:t>Ask group to determine criteria for importance of an organization or individual</a:t>
            </a:r>
            <a:endParaRPr/>
          </a:p>
          <a:p>
            <a:pPr marL="285750" marR="0" lvl="0" indent="-285750" algn="l" rtl="0">
              <a:lnSpc>
                <a:spcPct val="120000"/>
              </a:lnSpc>
              <a:spcBef>
                <a:spcPts val="0"/>
              </a:spcBef>
              <a:spcAft>
                <a:spcPts val="0"/>
              </a:spcAft>
              <a:buClr>
                <a:schemeClr val="dk1"/>
              </a:buClr>
              <a:buSzPts val="1500"/>
              <a:buFont typeface="Arial"/>
              <a:buChar char="•"/>
            </a:pPr>
            <a:r>
              <a:rPr lang="en-IN" sz="1500">
                <a:solidFill>
                  <a:schemeClr val="dk1"/>
                </a:solidFill>
                <a:latin typeface="Calibri"/>
                <a:ea typeface="Calibri"/>
                <a:cs typeface="Calibri"/>
                <a:sym typeface="Calibri"/>
              </a:rPr>
              <a:t>Ask group about level and type of linkages amongst organizations</a:t>
            </a:r>
            <a:endParaRPr/>
          </a:p>
          <a:p>
            <a:pPr marL="285750" marR="0" lvl="0" indent="-285750" algn="l" rtl="0">
              <a:lnSpc>
                <a:spcPct val="120000"/>
              </a:lnSpc>
              <a:spcBef>
                <a:spcPts val="0"/>
              </a:spcBef>
              <a:spcAft>
                <a:spcPts val="0"/>
              </a:spcAft>
              <a:buClr>
                <a:schemeClr val="dk1"/>
              </a:buClr>
              <a:buSzPts val="1500"/>
              <a:buFont typeface="Arial"/>
              <a:buChar char="•"/>
            </a:pPr>
            <a:r>
              <a:rPr lang="en-IN" sz="1500">
                <a:solidFill>
                  <a:schemeClr val="dk1"/>
                </a:solidFill>
                <a:latin typeface="Calibri"/>
                <a:ea typeface="Calibri"/>
                <a:cs typeface="Calibri"/>
                <a:sym typeface="Calibri"/>
              </a:rPr>
              <a:t>Draw circles to represent each institution, group or individual;</a:t>
            </a:r>
            <a:endParaRPr/>
          </a:p>
          <a:p>
            <a:pPr marL="285750" marR="0" lvl="0" indent="-285750" algn="l" rtl="0">
              <a:lnSpc>
                <a:spcPct val="120000"/>
              </a:lnSpc>
              <a:spcBef>
                <a:spcPts val="0"/>
              </a:spcBef>
              <a:spcAft>
                <a:spcPts val="0"/>
              </a:spcAft>
              <a:buClr>
                <a:schemeClr val="dk1"/>
              </a:buClr>
              <a:buSzPts val="1500"/>
              <a:buFont typeface="Arial"/>
              <a:buChar char="•"/>
            </a:pPr>
            <a:r>
              <a:rPr lang="en-IN" sz="1500">
                <a:solidFill>
                  <a:schemeClr val="dk1"/>
                </a:solidFill>
                <a:latin typeface="Calibri"/>
                <a:ea typeface="Calibri"/>
                <a:cs typeface="Calibri"/>
                <a:sym typeface="Calibri"/>
              </a:rPr>
              <a:t>Distance and overlap shows level of interaction amongst organizations</a:t>
            </a:r>
            <a:endParaRPr/>
          </a:p>
          <a:p>
            <a:pPr marL="285750" marR="0" lvl="0" indent="-285750" algn="l" rtl="0">
              <a:lnSpc>
                <a:spcPct val="120000"/>
              </a:lnSpc>
              <a:spcBef>
                <a:spcPts val="0"/>
              </a:spcBef>
              <a:spcAft>
                <a:spcPts val="0"/>
              </a:spcAft>
              <a:buClr>
                <a:schemeClr val="dk1"/>
              </a:buClr>
              <a:buSzPts val="1500"/>
              <a:buFont typeface="Arial"/>
              <a:buChar char="•"/>
            </a:pPr>
            <a:r>
              <a:rPr lang="en-IN" sz="1500">
                <a:solidFill>
                  <a:schemeClr val="dk1"/>
                </a:solidFill>
                <a:latin typeface="Calibri"/>
                <a:ea typeface="Calibri"/>
                <a:cs typeface="Calibri"/>
                <a:sym typeface="Calibri"/>
              </a:rPr>
              <a:t>Continue discussion by asking questions on  history,  actions taken by organization, coordination amongst organizations, and people’s perception of organizations that can be relied on during disasters.</a:t>
            </a:r>
            <a:endParaRPr/>
          </a:p>
        </p:txBody>
      </p:sp>
      <p:sp>
        <p:nvSpPr>
          <p:cNvPr id="473" name="Google Shape;473;p41"/>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12</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2, 3, 4, 5 of 5</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474" name="Google Shape;474;p41"/>
          <p:cNvSpPr/>
          <p:nvPr/>
        </p:nvSpPr>
        <p:spPr>
          <a:xfrm>
            <a:off x="20954" y="18222"/>
            <a:ext cx="12399646" cy="61638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Institutional and Social Network Analysis using Venn Diagram: Characteristics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p:nvPr/>
        </p:nvSpPr>
        <p:spPr>
          <a:xfrm>
            <a:off x="0" y="0"/>
            <a:ext cx="4972594"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15"/>
          <p:cNvSpPr txBox="1"/>
          <p:nvPr/>
        </p:nvSpPr>
        <p:spPr>
          <a:xfrm>
            <a:off x="651308" y="640081"/>
            <a:ext cx="3325270" cy="501644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IN" sz="4400" b="1">
                <a:solidFill>
                  <a:schemeClr val="lt1"/>
                </a:solidFill>
                <a:latin typeface="Calibri"/>
                <a:ea typeface="Calibri"/>
                <a:cs typeface="Calibri"/>
                <a:sym typeface="Calibri"/>
              </a:rPr>
              <a:t>Risk assessment tools </a:t>
            </a:r>
            <a:r>
              <a:rPr lang="en-IN" sz="4400">
                <a:solidFill>
                  <a:schemeClr val="lt1"/>
                </a:solidFill>
                <a:latin typeface="Calibri"/>
                <a:ea typeface="Calibri"/>
                <a:cs typeface="Calibri"/>
                <a:sym typeface="Calibri"/>
              </a:rPr>
              <a:t>help to avoid </a:t>
            </a:r>
            <a:r>
              <a:rPr lang="en-IN" sz="4400" b="1">
                <a:solidFill>
                  <a:schemeClr val="lt1"/>
                </a:solidFill>
                <a:latin typeface="Calibri"/>
                <a:ea typeface="Calibri"/>
                <a:cs typeface="Calibri"/>
                <a:sym typeface="Calibri"/>
              </a:rPr>
              <a:t>hazards </a:t>
            </a:r>
            <a:r>
              <a:rPr lang="en-IN" sz="4400">
                <a:solidFill>
                  <a:schemeClr val="lt1"/>
                </a:solidFill>
                <a:latin typeface="Calibri"/>
                <a:ea typeface="Calibri"/>
                <a:cs typeface="Calibri"/>
                <a:sym typeface="Calibri"/>
              </a:rPr>
              <a:t>and</a:t>
            </a:r>
            <a:r>
              <a:rPr lang="en-IN" sz="4400" b="1">
                <a:solidFill>
                  <a:schemeClr val="lt1"/>
                </a:solidFill>
                <a:latin typeface="Calibri"/>
                <a:ea typeface="Calibri"/>
                <a:cs typeface="Calibri"/>
                <a:sym typeface="Calibri"/>
              </a:rPr>
              <a:t> </a:t>
            </a:r>
            <a:r>
              <a:rPr lang="en-IN" sz="4400">
                <a:solidFill>
                  <a:schemeClr val="lt1"/>
                </a:solidFill>
                <a:latin typeface="Calibri"/>
                <a:ea typeface="Calibri"/>
                <a:cs typeface="Calibri"/>
                <a:sym typeface="Calibri"/>
              </a:rPr>
              <a:t>keep the </a:t>
            </a:r>
            <a:r>
              <a:rPr lang="en-IN" sz="4400" b="1">
                <a:solidFill>
                  <a:schemeClr val="lt1"/>
                </a:solidFill>
                <a:latin typeface="Calibri"/>
                <a:ea typeface="Calibri"/>
                <a:cs typeface="Calibri"/>
                <a:sym typeface="Calibri"/>
              </a:rPr>
              <a:t>community safe.</a:t>
            </a:r>
            <a:endParaRPr/>
          </a:p>
        </p:txBody>
      </p:sp>
      <p:sp>
        <p:nvSpPr>
          <p:cNvPr id="111" name="Google Shape;111;p15"/>
          <p:cNvSpPr/>
          <p:nvPr/>
        </p:nvSpPr>
        <p:spPr>
          <a:xfrm>
            <a:off x="12192000" y="0"/>
            <a:ext cx="3155031" cy="68580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Viz Notes:</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Splash Screen</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Frame 1 </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Slide 3 of 3</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Layout: 50:50 Slide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Treatment</a:t>
            </a:r>
            <a:r>
              <a:rPr lang="en-IN" sz="1800">
                <a:solidFill>
                  <a:schemeClr val="dk1"/>
                </a:solidFill>
                <a:latin typeface="Calibri"/>
                <a:ea typeface="Calibri"/>
                <a:cs typeface="Calibri"/>
                <a:sym typeface="Calibri"/>
              </a:rPr>
              <a:t>: Show the given image on the left or on full screen and add text in sync with audio.</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Image source:</a:t>
            </a:r>
            <a:endParaRPr/>
          </a:p>
          <a:p>
            <a:pPr marL="0" marR="0" lvl="0" indent="0" algn="l" rtl="0">
              <a:spcBef>
                <a:spcPts val="0"/>
              </a:spcBef>
              <a:spcAft>
                <a:spcPts val="0"/>
              </a:spcAft>
              <a:buNone/>
            </a:pPr>
            <a:r>
              <a:rPr lang="en-IN" sz="1800" u="sng">
                <a:solidFill>
                  <a:schemeClr val="hlink"/>
                </a:solidFill>
                <a:latin typeface="Calibri"/>
                <a:ea typeface="Calibri"/>
                <a:cs typeface="Calibri"/>
                <a:sym typeface="Calibri"/>
                <a:hlinkClick r:id="rId3"/>
              </a:rPr>
              <a:t>https://t4.ftcdn.net/jpg/02/48/21/89/240_F_248218962_Db3o6NNpMNtM2lgi0e7iQK65x9zKjMDn.jpg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2" name="Google Shape;112;p15" descr="Boss holding a red umbrella and defending his team with a gesture of protection. Life insurance. Customer care, care for employees. Security and safety in a business team. Selective focus"/>
          <p:cNvPicPr preferRelativeResize="0"/>
          <p:nvPr/>
        </p:nvPicPr>
        <p:blipFill rotWithShape="1">
          <a:blip r:embed="rId4">
            <a:alphaModFix/>
          </a:blip>
          <a:srcRect/>
          <a:stretch/>
        </p:blipFill>
        <p:spPr>
          <a:xfrm>
            <a:off x="5126218" y="1017587"/>
            <a:ext cx="6684782" cy="46212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42"/>
          <p:cNvPicPr preferRelativeResize="0"/>
          <p:nvPr/>
        </p:nvPicPr>
        <p:blipFill rotWithShape="1">
          <a:blip r:embed="rId3">
            <a:alphaModFix/>
          </a:blip>
          <a:srcRect/>
          <a:stretch/>
        </p:blipFill>
        <p:spPr>
          <a:xfrm>
            <a:off x="2152148" y="521710"/>
            <a:ext cx="7468603" cy="5599974"/>
          </a:xfrm>
          <a:prstGeom prst="rect">
            <a:avLst/>
          </a:prstGeom>
          <a:noFill/>
          <a:ln>
            <a:noFill/>
          </a:ln>
        </p:spPr>
      </p:pic>
      <p:pic>
        <p:nvPicPr>
          <p:cNvPr id="481" name="Google Shape;481;p42"/>
          <p:cNvPicPr preferRelativeResize="0"/>
          <p:nvPr/>
        </p:nvPicPr>
        <p:blipFill rotWithShape="1">
          <a:blip r:embed="rId4">
            <a:alphaModFix/>
          </a:blip>
          <a:srcRect l="625"/>
          <a:stretch/>
        </p:blipFill>
        <p:spPr>
          <a:xfrm>
            <a:off x="20954" y="38100"/>
            <a:ext cx="12171045" cy="334976"/>
          </a:xfrm>
          <a:prstGeom prst="rect">
            <a:avLst/>
          </a:prstGeom>
          <a:noFill/>
          <a:ln>
            <a:noFill/>
          </a:ln>
        </p:spPr>
      </p:pic>
      <p:sp>
        <p:nvSpPr>
          <p:cNvPr id="482" name="Google Shape;482;p42"/>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13</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Recreate Chart</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 Recreate from source ppt.</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This chart needs to be recreated. Make sure the text looks clean. Sync the chart with audio.</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483" name="Google Shape;483;p42"/>
          <p:cNvSpPr txBox="1"/>
          <p:nvPr/>
        </p:nvSpPr>
        <p:spPr>
          <a:xfrm>
            <a:off x="-4057650" y="1676400"/>
            <a:ext cx="3638550" cy="92333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Note to the Client</a:t>
            </a:r>
            <a:r>
              <a:rPr lang="en-IN" sz="1800">
                <a:solidFill>
                  <a:schemeClr val="dk1"/>
                </a:solidFill>
                <a:latin typeface="Calibri"/>
                <a:ea typeface="Calibri"/>
                <a:cs typeface="Calibri"/>
                <a:sym typeface="Calibri"/>
              </a:rPr>
              <a:t>: Please help us elaborate the chart by adding audio text to the notes section.</a:t>
            </a:r>
            <a:endParaRPr/>
          </a:p>
        </p:txBody>
      </p:sp>
      <p:sp>
        <p:nvSpPr>
          <p:cNvPr id="484" name="Google Shape;484;p42"/>
          <p:cNvSpPr/>
          <p:nvPr/>
        </p:nvSpPr>
        <p:spPr>
          <a:xfrm>
            <a:off x="20954" y="18222"/>
            <a:ext cx="12399646" cy="61638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Seasonal Institutional and Social Network Analysis using Venn Diagram: Example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43" descr="problem-tree"/>
          <p:cNvPicPr preferRelativeResize="0"/>
          <p:nvPr/>
        </p:nvPicPr>
        <p:blipFill rotWithShape="1">
          <a:blip r:embed="rId3">
            <a:alphaModFix/>
          </a:blip>
          <a:srcRect/>
          <a:stretch/>
        </p:blipFill>
        <p:spPr>
          <a:xfrm>
            <a:off x="5093788" y="425947"/>
            <a:ext cx="5867400" cy="5349303"/>
          </a:xfrm>
          <a:prstGeom prst="rect">
            <a:avLst/>
          </a:prstGeom>
          <a:noFill/>
          <a:ln>
            <a:noFill/>
          </a:ln>
        </p:spPr>
      </p:pic>
      <p:pic>
        <p:nvPicPr>
          <p:cNvPr id="491" name="Google Shape;491;p43" descr="ProblemTree"/>
          <p:cNvPicPr preferRelativeResize="0"/>
          <p:nvPr/>
        </p:nvPicPr>
        <p:blipFill rotWithShape="1">
          <a:blip r:embed="rId4">
            <a:alphaModFix/>
          </a:blip>
          <a:srcRect/>
          <a:stretch/>
        </p:blipFill>
        <p:spPr>
          <a:xfrm>
            <a:off x="2045788" y="711696"/>
            <a:ext cx="3076575" cy="5095546"/>
          </a:xfrm>
          <a:prstGeom prst="rect">
            <a:avLst/>
          </a:prstGeom>
          <a:noFill/>
          <a:ln>
            <a:noFill/>
          </a:ln>
        </p:spPr>
      </p:pic>
      <p:pic>
        <p:nvPicPr>
          <p:cNvPr id="492" name="Google Shape;492;p43"/>
          <p:cNvPicPr preferRelativeResize="0"/>
          <p:nvPr/>
        </p:nvPicPr>
        <p:blipFill rotWithShape="1">
          <a:blip r:embed="rId5">
            <a:alphaModFix/>
          </a:blip>
          <a:srcRect l="625"/>
          <a:stretch/>
        </p:blipFill>
        <p:spPr>
          <a:xfrm>
            <a:off x="20954" y="38100"/>
            <a:ext cx="12171045" cy="334976"/>
          </a:xfrm>
          <a:prstGeom prst="rect">
            <a:avLst/>
          </a:prstGeom>
          <a:noFill/>
          <a:ln>
            <a:noFill/>
          </a:ln>
        </p:spPr>
      </p:pic>
      <p:sp>
        <p:nvSpPr>
          <p:cNvPr id="493" name="Google Shape;493;p43"/>
          <p:cNvSpPr/>
          <p:nvPr/>
        </p:nvSpPr>
        <p:spPr>
          <a:xfrm>
            <a:off x="5986732" y="2277374"/>
            <a:ext cx="5607170" cy="1155939"/>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43"/>
          <p:cNvSpPr/>
          <p:nvPr/>
        </p:nvSpPr>
        <p:spPr>
          <a:xfrm>
            <a:off x="4226943" y="0"/>
            <a:ext cx="7108165" cy="2329132"/>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43"/>
          <p:cNvSpPr/>
          <p:nvPr/>
        </p:nvSpPr>
        <p:spPr>
          <a:xfrm>
            <a:off x="4428225" y="3462067"/>
            <a:ext cx="6696973" cy="2628181"/>
          </a:xfrm>
          <a:prstGeom prst="ellipse">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43"/>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14</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Recreate Chart</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This chart needs to be recreated. Make sure the text looks clean. Sync the tree with AX1.</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Next, show the green circle part in the image with AX2. Remove the circle that is just for indication.</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Then show AX3 with the causes part. While sync AX4 with the causes part.</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497" name="Google Shape;497;p43"/>
          <p:cNvSpPr txBox="1"/>
          <p:nvPr/>
        </p:nvSpPr>
        <p:spPr>
          <a:xfrm>
            <a:off x="-4057650" y="1676400"/>
            <a:ext cx="3638550" cy="92333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Note to the Client</a:t>
            </a:r>
            <a:r>
              <a:rPr lang="en-IN" sz="1800">
                <a:solidFill>
                  <a:schemeClr val="dk1"/>
                </a:solidFill>
                <a:latin typeface="Calibri"/>
                <a:ea typeface="Calibri"/>
                <a:cs typeface="Calibri"/>
                <a:sym typeface="Calibri"/>
              </a:rPr>
              <a:t>: Is this Vulnerability Capacity Assessment. What is CVA?</a:t>
            </a:r>
            <a:endParaRPr/>
          </a:p>
        </p:txBody>
      </p:sp>
      <p:sp>
        <p:nvSpPr>
          <p:cNvPr id="498" name="Google Shape;498;p43"/>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Problem Tree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44"/>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505" name="Google Shape;505;p44"/>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15</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External icons:</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lvl="0" indent="0" algn="l" rtl="0">
              <a:spcBef>
                <a:spcPts val="600"/>
              </a:spcBef>
              <a:spcAft>
                <a:spcPts val="0"/>
              </a:spcAft>
              <a:buClr>
                <a:schemeClr val="dk1"/>
              </a:buClr>
              <a:buFont typeface="Arial"/>
              <a:buNone/>
            </a:pPr>
            <a:r>
              <a:rPr lang="en-IN" u="sng">
                <a:solidFill>
                  <a:schemeClr val="hlink"/>
                </a:solidFill>
                <a:latin typeface="Calibri"/>
                <a:ea typeface="Calibri"/>
                <a:cs typeface="Calibri"/>
                <a:sym typeface="Calibri"/>
                <a:hlinkClick r:id="rId4"/>
              </a:rPr>
              <a:t>https://www.shutterstock.com/image-illustration/fishbone-diagram-one-method-find-out-1022479735</a:t>
            </a:r>
            <a:endParaRPr>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p:txBody>
      </p:sp>
      <p:sp>
        <p:nvSpPr>
          <p:cNvPr id="506" name="Google Shape;506;p44"/>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Fish Bone</a:t>
            </a:r>
            <a:endParaRPr/>
          </a:p>
        </p:txBody>
      </p:sp>
      <p:pic>
        <p:nvPicPr>
          <p:cNvPr id="507" name="Google Shape;507;p44" descr="A close up of a map&#10;&#10;Description automatically generated"/>
          <p:cNvPicPr preferRelativeResize="0"/>
          <p:nvPr/>
        </p:nvPicPr>
        <p:blipFill rotWithShape="1">
          <a:blip r:embed="rId5">
            <a:alphaModFix/>
          </a:blip>
          <a:srcRect/>
          <a:stretch/>
        </p:blipFill>
        <p:spPr>
          <a:xfrm>
            <a:off x="1579150" y="586550"/>
            <a:ext cx="8222950" cy="5459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45"/>
          <p:cNvPicPr preferRelativeResize="0"/>
          <p:nvPr/>
        </p:nvPicPr>
        <p:blipFill rotWithShape="1">
          <a:blip r:embed="rId3">
            <a:alphaModFix/>
          </a:blip>
          <a:srcRect l="625"/>
          <a:stretch/>
        </p:blipFill>
        <p:spPr>
          <a:xfrm>
            <a:off x="20954" y="38100"/>
            <a:ext cx="12171045" cy="334976"/>
          </a:xfrm>
          <a:prstGeom prst="rect">
            <a:avLst/>
          </a:prstGeom>
          <a:noFill/>
          <a:ln>
            <a:noFill/>
          </a:ln>
        </p:spPr>
      </p:pic>
      <p:pic>
        <p:nvPicPr>
          <p:cNvPr id="514" name="Google Shape;514;p45"/>
          <p:cNvPicPr preferRelativeResize="0"/>
          <p:nvPr/>
        </p:nvPicPr>
        <p:blipFill rotWithShape="1">
          <a:blip r:embed="rId4">
            <a:alphaModFix/>
          </a:blip>
          <a:srcRect/>
          <a:stretch/>
        </p:blipFill>
        <p:spPr>
          <a:xfrm>
            <a:off x="327804" y="569912"/>
            <a:ext cx="8367622" cy="5518560"/>
          </a:xfrm>
          <a:prstGeom prst="rect">
            <a:avLst/>
          </a:prstGeom>
          <a:noFill/>
          <a:ln>
            <a:noFill/>
          </a:ln>
        </p:spPr>
      </p:pic>
      <p:sp>
        <p:nvSpPr>
          <p:cNvPr id="515" name="Google Shape;515;p45"/>
          <p:cNvSpPr txBox="1"/>
          <p:nvPr/>
        </p:nvSpPr>
        <p:spPr>
          <a:xfrm>
            <a:off x="8643668" y="2484407"/>
            <a:ext cx="3278038" cy="206210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a:solidFill>
                  <a:schemeClr val="dk1"/>
                </a:solidFill>
                <a:latin typeface="Calibri"/>
                <a:ea typeface="Calibri"/>
                <a:cs typeface="Calibri"/>
                <a:sym typeface="Calibri"/>
              </a:rPr>
              <a:t>Historical Profile collects information about the past.</a:t>
            </a:r>
            <a:endParaRPr sz="3200">
              <a:solidFill>
                <a:schemeClr val="dk1"/>
              </a:solidFill>
              <a:latin typeface="Calibri"/>
              <a:ea typeface="Calibri"/>
              <a:cs typeface="Calibri"/>
              <a:sym typeface="Calibri"/>
            </a:endParaRPr>
          </a:p>
        </p:txBody>
      </p:sp>
      <p:sp>
        <p:nvSpPr>
          <p:cNvPr id="516" name="Google Shape;516;p45"/>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16</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Image and Content</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https://stock.adobe.com/in/images/historical-yield-n-statistics-business-laptop-in-the-office-with-term-on-the-screen-finance-economy/335902937</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sync image with AX1. Please change the word Yield to Profile in the image. Use AX2 with the OST.</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517" name="Google Shape;517;p45"/>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Historical Profile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46"/>
          <p:cNvPicPr preferRelativeResize="0"/>
          <p:nvPr/>
        </p:nvPicPr>
        <p:blipFill rotWithShape="1">
          <a:blip r:embed="rId3">
            <a:alphaModFix/>
          </a:blip>
          <a:srcRect/>
          <a:stretch/>
        </p:blipFill>
        <p:spPr>
          <a:xfrm>
            <a:off x="207034" y="430515"/>
            <a:ext cx="3621944" cy="1156746"/>
          </a:xfrm>
          <a:prstGeom prst="rect">
            <a:avLst/>
          </a:prstGeom>
          <a:noFill/>
          <a:ln>
            <a:noFill/>
          </a:ln>
        </p:spPr>
      </p:pic>
      <p:sp>
        <p:nvSpPr>
          <p:cNvPr id="524" name="Google Shape;524;p46"/>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17</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5</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create as is</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4"/>
              </a:rPr>
              <a:t>https://t4.ftcdn.net/jpg/02/51/98/69/240_F_251986978_k6PwEoMjNOGePE9jwB0VLqqmPsOwGqWq.jpg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5"/>
              </a:rPr>
              <a:t>https://t3.ftcdn.net/jpg/03/04/45/90/240_F_304459093_VZKot3kNIUBsHpcZg8iUangGGzJm7U9T.jpg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6"/>
              </a:rPr>
              <a:t>https://t4.ftcdn.net/jpg/01/06/04/49/240_F_106044912_VYrdqYSCYafieWjbdqkk2htDLScdSEjn.jpg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sync the what image with AX1. </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other 2 images with AX2.</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525" name="Google Shape;525;p46"/>
          <p:cNvPicPr preferRelativeResize="0"/>
          <p:nvPr/>
        </p:nvPicPr>
        <p:blipFill rotWithShape="1">
          <a:blip r:embed="rId7">
            <a:alphaModFix/>
          </a:blip>
          <a:srcRect/>
          <a:stretch/>
        </p:blipFill>
        <p:spPr>
          <a:xfrm>
            <a:off x="6289363" y="2501660"/>
            <a:ext cx="5367799" cy="3729036"/>
          </a:xfrm>
          <a:prstGeom prst="rect">
            <a:avLst/>
          </a:prstGeom>
          <a:noFill/>
          <a:ln>
            <a:noFill/>
          </a:ln>
        </p:spPr>
      </p:pic>
      <p:pic>
        <p:nvPicPr>
          <p:cNvPr id="526" name="Google Shape;526;p46" descr="Collecting Data Concept. Closeup Landing Page on Laptop Screen in Doodle Design Style. On Background of Comfortable Working Place in Modern Office. Blurred, Toned Image. 3D Render."/>
          <p:cNvPicPr preferRelativeResize="0"/>
          <p:nvPr/>
        </p:nvPicPr>
        <p:blipFill rotWithShape="1">
          <a:blip r:embed="rId8">
            <a:alphaModFix/>
          </a:blip>
          <a:srcRect/>
          <a:stretch/>
        </p:blipFill>
        <p:spPr>
          <a:xfrm>
            <a:off x="1345721" y="2495714"/>
            <a:ext cx="4884725" cy="3663545"/>
          </a:xfrm>
          <a:prstGeom prst="rect">
            <a:avLst/>
          </a:prstGeom>
          <a:noFill/>
          <a:ln>
            <a:noFill/>
          </a:ln>
        </p:spPr>
      </p:pic>
      <p:sp>
        <p:nvSpPr>
          <p:cNvPr id="527" name="Google Shape;527;p46"/>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Historical Profile: Process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7"/>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17</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2 of 5</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create as is</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3"/>
              </a:rPr>
              <a:t>https://t4.ftcdn.net/jpg/02/51/31/95/240_F_251319594_iO4n7K5pTeEVRkFf0mqjj6RE8onEHuMq.jpg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https://t4.ftcdn.net/jpg/03/31/88/55/240_F_331885560_raEfuWHrQtxDByxzyHhkb8qiVLcFmyPT.jpg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https://t3.ftcdn.net/jpg/01/94/04/56/240_F_194045659_zVwk2YF7H62h9VTD3y7wLjOQrNw2mUHc.jpg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sync the why image with AX3. </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images and OST from left to right with AX4 to AX6.</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534" name="Google Shape;534;p47"/>
          <p:cNvPicPr preferRelativeResize="0"/>
          <p:nvPr/>
        </p:nvPicPr>
        <p:blipFill rotWithShape="1">
          <a:blip r:embed="rId6">
            <a:alphaModFix/>
          </a:blip>
          <a:srcRect/>
          <a:stretch/>
        </p:blipFill>
        <p:spPr>
          <a:xfrm>
            <a:off x="250166" y="375788"/>
            <a:ext cx="3657355" cy="1263231"/>
          </a:xfrm>
          <a:prstGeom prst="rect">
            <a:avLst/>
          </a:prstGeom>
          <a:noFill/>
          <a:ln>
            <a:noFill/>
          </a:ln>
        </p:spPr>
      </p:pic>
      <p:pic>
        <p:nvPicPr>
          <p:cNvPr id="535" name="Google Shape;535;p47" descr="HazMat team in protective suits decontaminating public transport, bus interior during virus outbreak"/>
          <p:cNvPicPr preferRelativeResize="0"/>
          <p:nvPr/>
        </p:nvPicPr>
        <p:blipFill rotWithShape="1">
          <a:blip r:embed="rId7">
            <a:alphaModFix/>
          </a:blip>
          <a:srcRect/>
          <a:stretch/>
        </p:blipFill>
        <p:spPr>
          <a:xfrm>
            <a:off x="241540" y="2923938"/>
            <a:ext cx="4813539" cy="2302517"/>
          </a:xfrm>
          <a:prstGeom prst="rect">
            <a:avLst/>
          </a:prstGeom>
          <a:noFill/>
          <a:ln>
            <a:noFill/>
          </a:ln>
        </p:spPr>
      </p:pic>
      <p:sp>
        <p:nvSpPr>
          <p:cNvPr id="536" name="Google Shape;536;p47"/>
          <p:cNvSpPr/>
          <p:nvPr/>
        </p:nvSpPr>
        <p:spPr>
          <a:xfrm>
            <a:off x="362309" y="5486399"/>
            <a:ext cx="11369615" cy="465827"/>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Historical Profile gives an insight into the past hazards, changes in their nature, intensity, and behaviour. </a:t>
            </a:r>
            <a:endParaRPr sz="1800">
              <a:solidFill>
                <a:schemeClr val="lt1"/>
              </a:solidFill>
              <a:latin typeface="Calibri"/>
              <a:ea typeface="Calibri"/>
              <a:cs typeface="Calibri"/>
              <a:sym typeface="Calibri"/>
            </a:endParaRPr>
          </a:p>
        </p:txBody>
      </p:sp>
      <p:pic>
        <p:nvPicPr>
          <p:cNvPr id="537" name="Google Shape;537;p47"/>
          <p:cNvPicPr preferRelativeResize="0"/>
          <p:nvPr/>
        </p:nvPicPr>
        <p:blipFill rotWithShape="1">
          <a:blip r:embed="rId8">
            <a:alphaModFix/>
          </a:blip>
          <a:srcRect/>
          <a:stretch/>
        </p:blipFill>
        <p:spPr>
          <a:xfrm>
            <a:off x="4899803" y="2920729"/>
            <a:ext cx="3794327" cy="2325836"/>
          </a:xfrm>
          <a:prstGeom prst="rect">
            <a:avLst/>
          </a:prstGeom>
          <a:noFill/>
          <a:ln>
            <a:noFill/>
          </a:ln>
        </p:spPr>
      </p:pic>
      <p:pic>
        <p:nvPicPr>
          <p:cNvPr id="538" name="Google Shape;538;p47"/>
          <p:cNvPicPr preferRelativeResize="0"/>
          <p:nvPr/>
        </p:nvPicPr>
        <p:blipFill rotWithShape="1">
          <a:blip r:embed="rId9">
            <a:alphaModFix/>
          </a:blip>
          <a:srcRect/>
          <a:stretch/>
        </p:blipFill>
        <p:spPr>
          <a:xfrm>
            <a:off x="8550158" y="2932981"/>
            <a:ext cx="3417555" cy="2311880"/>
          </a:xfrm>
          <a:prstGeom prst="rect">
            <a:avLst/>
          </a:prstGeom>
          <a:noFill/>
          <a:ln>
            <a:noFill/>
          </a:ln>
        </p:spPr>
      </p:pic>
      <p:sp>
        <p:nvSpPr>
          <p:cNvPr id="539" name="Google Shape;539;p47"/>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Historical Profile: Process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8"/>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17</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3 of 5</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create as is</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3"/>
              </a:rPr>
              <a:t>https://t3.ftcdn.net/jpg/00/67/68/52/240_F_67685288_NIVczDcLoE9XVJiPuyuy9REQ10oi8cPL.jpg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images and OST with AX7.</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546" name="Google Shape;546;p48"/>
          <p:cNvPicPr preferRelativeResize="0"/>
          <p:nvPr/>
        </p:nvPicPr>
        <p:blipFill rotWithShape="1">
          <a:blip r:embed="rId4">
            <a:alphaModFix/>
          </a:blip>
          <a:srcRect/>
          <a:stretch/>
        </p:blipFill>
        <p:spPr>
          <a:xfrm>
            <a:off x="270924" y="419370"/>
            <a:ext cx="4162425" cy="1533525"/>
          </a:xfrm>
          <a:prstGeom prst="rect">
            <a:avLst/>
          </a:prstGeom>
          <a:noFill/>
          <a:ln>
            <a:noFill/>
          </a:ln>
        </p:spPr>
      </p:pic>
      <p:pic>
        <p:nvPicPr>
          <p:cNvPr id="547" name="Google Shape;547;p48"/>
          <p:cNvPicPr preferRelativeResize="0"/>
          <p:nvPr/>
        </p:nvPicPr>
        <p:blipFill rotWithShape="1">
          <a:blip r:embed="rId5">
            <a:alphaModFix/>
          </a:blip>
          <a:srcRect/>
          <a:stretch/>
        </p:blipFill>
        <p:spPr>
          <a:xfrm>
            <a:off x="812770" y="2070339"/>
            <a:ext cx="5070445" cy="3405907"/>
          </a:xfrm>
          <a:prstGeom prst="rect">
            <a:avLst/>
          </a:prstGeom>
          <a:noFill/>
          <a:ln>
            <a:noFill/>
          </a:ln>
        </p:spPr>
      </p:pic>
      <p:sp>
        <p:nvSpPr>
          <p:cNvPr id="548" name="Google Shape;548;p48"/>
          <p:cNvSpPr/>
          <p:nvPr/>
        </p:nvSpPr>
        <p:spPr>
          <a:xfrm>
            <a:off x="6418053" y="2087593"/>
            <a:ext cx="4968815" cy="3278037"/>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Historical Profile should be taken at the initial phase. </a:t>
            </a:r>
            <a:endParaRPr sz="1800">
              <a:solidFill>
                <a:schemeClr val="lt1"/>
              </a:solidFill>
              <a:latin typeface="Calibri"/>
              <a:ea typeface="Calibri"/>
              <a:cs typeface="Calibri"/>
              <a:sym typeface="Calibri"/>
            </a:endParaRPr>
          </a:p>
        </p:txBody>
      </p:sp>
      <p:sp>
        <p:nvSpPr>
          <p:cNvPr id="549" name="Google Shape;549;p48"/>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Historical Profile: Process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9"/>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17</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4 of 5</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create as is</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3"/>
              </a:rPr>
              <a:t>https://t4.ftcdn.net/jpg/02/51/98/67/240_F_251986761_IL8dgqgwGXn5rMZodNVnENZGxf4eR3ca.jpg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4"/>
              </a:rPr>
              <a:t>https://t3.ftcdn.net/jpg/02/28/60/26/240_F_228602615_YpZxxoVQ5zLUqeDzyLKyE09dBCddbg90.jpg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5"/>
              </a:rPr>
              <a:t>https://t3.ftcdn.net/jpg/00/39/54/80/240_F_39548004_n3ZrLXV7Daw954khRd3PI3KvlmjuedrH.jpg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sync the how image with AX8. </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images and OST starting from left to right.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AX9 with first image and OST on left. Similar for other three. AX9-AX12 should be bulleted.</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556" name="Google Shape;556;p49"/>
          <p:cNvPicPr preferRelativeResize="0"/>
          <p:nvPr/>
        </p:nvPicPr>
        <p:blipFill rotWithShape="1">
          <a:blip r:embed="rId6">
            <a:alphaModFix/>
          </a:blip>
          <a:srcRect/>
          <a:stretch/>
        </p:blipFill>
        <p:spPr>
          <a:xfrm>
            <a:off x="123823" y="359884"/>
            <a:ext cx="4085865" cy="2209703"/>
          </a:xfrm>
          <a:prstGeom prst="rect">
            <a:avLst/>
          </a:prstGeom>
          <a:noFill/>
          <a:ln>
            <a:noFill/>
          </a:ln>
        </p:spPr>
      </p:pic>
      <p:grpSp>
        <p:nvGrpSpPr>
          <p:cNvPr id="557" name="Google Shape;557;p49"/>
          <p:cNvGrpSpPr/>
          <p:nvPr/>
        </p:nvGrpSpPr>
        <p:grpSpPr>
          <a:xfrm>
            <a:off x="51759" y="2472366"/>
            <a:ext cx="2934238" cy="3456193"/>
            <a:chOff x="845390" y="2610389"/>
            <a:chExt cx="2934238" cy="3456193"/>
          </a:xfrm>
        </p:grpSpPr>
        <p:pic>
          <p:nvPicPr>
            <p:cNvPr id="558" name="Google Shape;558;p49"/>
            <p:cNvPicPr preferRelativeResize="0"/>
            <p:nvPr/>
          </p:nvPicPr>
          <p:blipFill rotWithShape="1">
            <a:blip r:embed="rId7">
              <a:alphaModFix/>
            </a:blip>
            <a:srcRect/>
            <a:stretch/>
          </p:blipFill>
          <p:spPr>
            <a:xfrm>
              <a:off x="845390" y="2610389"/>
              <a:ext cx="2934238" cy="2005414"/>
            </a:xfrm>
            <a:prstGeom prst="rect">
              <a:avLst/>
            </a:prstGeom>
            <a:noFill/>
            <a:ln>
              <a:noFill/>
            </a:ln>
          </p:spPr>
        </p:pic>
        <p:sp>
          <p:nvSpPr>
            <p:cNvPr id="559" name="Google Shape;559;p49"/>
            <p:cNvSpPr txBox="1"/>
            <p:nvPr/>
          </p:nvSpPr>
          <p:spPr>
            <a:xfrm>
              <a:off x="1276708" y="4589254"/>
              <a:ext cx="2225617" cy="1477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Plan a group discussion between key informants such as old people, leaders, and teachers. </a:t>
              </a:r>
              <a:endParaRPr sz="1800">
                <a:solidFill>
                  <a:schemeClr val="dk1"/>
                </a:solidFill>
                <a:latin typeface="Calibri"/>
                <a:ea typeface="Calibri"/>
                <a:cs typeface="Calibri"/>
                <a:sym typeface="Calibri"/>
              </a:endParaRPr>
            </a:p>
          </p:txBody>
        </p:sp>
      </p:grpSp>
      <p:grpSp>
        <p:nvGrpSpPr>
          <p:cNvPr id="560" name="Google Shape;560;p49"/>
          <p:cNvGrpSpPr/>
          <p:nvPr/>
        </p:nvGrpSpPr>
        <p:grpSpPr>
          <a:xfrm>
            <a:off x="3088256" y="2474409"/>
            <a:ext cx="3226278" cy="3650346"/>
            <a:chOff x="4192438" y="2595179"/>
            <a:chExt cx="3072169" cy="3243286"/>
          </a:xfrm>
        </p:grpSpPr>
        <p:pic>
          <p:nvPicPr>
            <p:cNvPr id="561" name="Google Shape;561;p49"/>
            <p:cNvPicPr preferRelativeResize="0"/>
            <p:nvPr/>
          </p:nvPicPr>
          <p:blipFill rotWithShape="1">
            <a:blip r:embed="rId8">
              <a:alphaModFix/>
            </a:blip>
            <a:srcRect/>
            <a:stretch/>
          </p:blipFill>
          <p:spPr>
            <a:xfrm>
              <a:off x="4192438" y="2595179"/>
              <a:ext cx="3072169" cy="1932318"/>
            </a:xfrm>
            <a:prstGeom prst="rect">
              <a:avLst/>
            </a:prstGeom>
            <a:noFill/>
            <a:ln>
              <a:noFill/>
            </a:ln>
          </p:spPr>
        </p:pic>
        <p:sp>
          <p:nvSpPr>
            <p:cNvPr id="562" name="Google Shape;562;p49"/>
            <p:cNvSpPr txBox="1"/>
            <p:nvPr/>
          </p:nvSpPr>
          <p:spPr>
            <a:xfrm>
              <a:off x="4672640" y="4638136"/>
              <a:ext cx="2225617"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Invite young people to know about the history of their community. </a:t>
              </a:r>
              <a:endParaRPr sz="1800">
                <a:solidFill>
                  <a:schemeClr val="dk1"/>
                </a:solidFill>
                <a:latin typeface="Calibri"/>
                <a:ea typeface="Calibri"/>
                <a:cs typeface="Calibri"/>
                <a:sym typeface="Calibri"/>
              </a:endParaRPr>
            </a:p>
          </p:txBody>
        </p:sp>
      </p:grpSp>
      <p:grpSp>
        <p:nvGrpSpPr>
          <p:cNvPr id="563" name="Google Shape;563;p49"/>
          <p:cNvGrpSpPr/>
          <p:nvPr/>
        </p:nvGrpSpPr>
        <p:grpSpPr>
          <a:xfrm>
            <a:off x="6336551" y="2378914"/>
            <a:ext cx="3273273" cy="3469795"/>
            <a:chOff x="7665020" y="2603201"/>
            <a:chExt cx="3038475" cy="2781908"/>
          </a:xfrm>
        </p:grpSpPr>
        <p:pic>
          <p:nvPicPr>
            <p:cNvPr id="564" name="Google Shape;564;p49"/>
            <p:cNvPicPr preferRelativeResize="0"/>
            <p:nvPr/>
          </p:nvPicPr>
          <p:blipFill rotWithShape="1">
            <a:blip r:embed="rId9">
              <a:alphaModFix/>
            </a:blip>
            <a:srcRect/>
            <a:stretch/>
          </p:blipFill>
          <p:spPr>
            <a:xfrm>
              <a:off x="7665020" y="2603201"/>
              <a:ext cx="3038475" cy="1962150"/>
            </a:xfrm>
            <a:prstGeom prst="rect">
              <a:avLst/>
            </a:prstGeom>
            <a:noFill/>
            <a:ln>
              <a:noFill/>
            </a:ln>
          </p:spPr>
        </p:pic>
        <p:sp>
          <p:nvSpPr>
            <p:cNvPr id="565" name="Google Shape;565;p49"/>
            <p:cNvSpPr txBox="1"/>
            <p:nvPr/>
          </p:nvSpPr>
          <p:spPr>
            <a:xfrm>
              <a:off x="8068573" y="4738778"/>
              <a:ext cx="222561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Recall major events in the community.</a:t>
              </a:r>
              <a:endParaRPr sz="1800">
                <a:solidFill>
                  <a:schemeClr val="dk1"/>
                </a:solidFill>
                <a:latin typeface="Calibri"/>
                <a:ea typeface="Calibri"/>
                <a:cs typeface="Calibri"/>
                <a:sym typeface="Calibri"/>
              </a:endParaRPr>
            </a:p>
          </p:txBody>
        </p:sp>
      </p:grpSp>
      <p:pic>
        <p:nvPicPr>
          <p:cNvPr id="566" name="Google Shape;566;p49" descr="Hand writing on a blackboard"/>
          <p:cNvPicPr preferRelativeResize="0"/>
          <p:nvPr/>
        </p:nvPicPr>
        <p:blipFill rotWithShape="1">
          <a:blip r:embed="rId10">
            <a:alphaModFix/>
          </a:blip>
          <a:srcRect/>
          <a:stretch/>
        </p:blipFill>
        <p:spPr>
          <a:xfrm>
            <a:off x="9661883" y="2457120"/>
            <a:ext cx="2426599" cy="2218397"/>
          </a:xfrm>
          <a:prstGeom prst="rect">
            <a:avLst/>
          </a:prstGeom>
          <a:noFill/>
          <a:ln>
            <a:noFill/>
          </a:ln>
        </p:spPr>
      </p:pic>
      <p:sp>
        <p:nvSpPr>
          <p:cNvPr id="567" name="Google Shape;567;p49"/>
          <p:cNvSpPr txBox="1"/>
          <p:nvPr/>
        </p:nvSpPr>
        <p:spPr>
          <a:xfrm>
            <a:off x="9954883" y="5037826"/>
            <a:ext cx="1915064"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List all the events on a blackboard.</a:t>
            </a:r>
            <a:endParaRPr sz="1800">
              <a:solidFill>
                <a:schemeClr val="dk1"/>
              </a:solidFill>
              <a:latin typeface="Calibri"/>
              <a:ea typeface="Calibri"/>
              <a:cs typeface="Calibri"/>
              <a:sym typeface="Calibri"/>
            </a:endParaRPr>
          </a:p>
        </p:txBody>
      </p:sp>
      <p:sp>
        <p:nvSpPr>
          <p:cNvPr id="568" name="Google Shape;568;p49"/>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Historical Profile: Process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0"/>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17</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5 of 5</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create as is</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IN" sz="1600">
                <a:solidFill>
                  <a:schemeClr val="dk1"/>
                </a:solidFill>
                <a:latin typeface="Calibri"/>
                <a:ea typeface="Calibri"/>
                <a:cs typeface="Calibri"/>
                <a:sym typeface="Calibri"/>
              </a:rPr>
              <a:t>https://t4.ftcdn.net/jpg/02/78/98/25/240_F_278982525_8jqGR1Wk8wQyHE2sf0Ngy7x0gAXRuabs.jpg</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IN" sz="1600">
                <a:solidFill>
                  <a:schemeClr val="dk1"/>
                </a:solidFill>
                <a:latin typeface="Calibri"/>
                <a:ea typeface="Calibri"/>
                <a:cs typeface="Calibri"/>
                <a:sym typeface="Calibri"/>
              </a:rPr>
              <a:t>https://t4.ftcdn.net/jpg/01/90/11/99/240_F_190119952_RVGbKl1geTBZIswgtRG60rYWAdFejuj1.jpg</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Keep the how image there. Fade the other images. Sync the OST in blue boxes with AX13 starting from left to right.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Now, appear the image an OST with AX 14.</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Second image with OST and AX15.</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575" name="Google Shape;575;p50"/>
          <p:cNvPicPr preferRelativeResize="0"/>
          <p:nvPr/>
        </p:nvPicPr>
        <p:blipFill rotWithShape="1">
          <a:blip r:embed="rId3">
            <a:alphaModFix/>
          </a:blip>
          <a:srcRect/>
          <a:stretch/>
        </p:blipFill>
        <p:spPr>
          <a:xfrm>
            <a:off x="123823" y="359884"/>
            <a:ext cx="4085865" cy="2209703"/>
          </a:xfrm>
          <a:prstGeom prst="rect">
            <a:avLst/>
          </a:prstGeom>
          <a:noFill/>
          <a:ln>
            <a:noFill/>
          </a:ln>
        </p:spPr>
      </p:pic>
      <p:sp>
        <p:nvSpPr>
          <p:cNvPr id="576" name="Google Shape;576;p50"/>
          <p:cNvSpPr/>
          <p:nvPr/>
        </p:nvSpPr>
        <p:spPr>
          <a:xfrm>
            <a:off x="2035833" y="2467156"/>
            <a:ext cx="3536830" cy="55496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Life Histories </a:t>
            </a:r>
            <a:endParaRPr sz="1800">
              <a:solidFill>
                <a:schemeClr val="lt1"/>
              </a:solidFill>
              <a:latin typeface="Calibri"/>
              <a:ea typeface="Calibri"/>
              <a:cs typeface="Calibri"/>
              <a:sym typeface="Calibri"/>
            </a:endParaRPr>
          </a:p>
        </p:txBody>
      </p:sp>
      <p:sp>
        <p:nvSpPr>
          <p:cNvPr id="577" name="Google Shape;577;p50"/>
          <p:cNvSpPr/>
          <p:nvPr/>
        </p:nvSpPr>
        <p:spPr>
          <a:xfrm>
            <a:off x="6987396" y="2464280"/>
            <a:ext cx="3605842" cy="55496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History Tracking</a:t>
            </a:r>
            <a:endParaRPr sz="1800">
              <a:solidFill>
                <a:schemeClr val="lt1"/>
              </a:solidFill>
              <a:latin typeface="Calibri"/>
              <a:ea typeface="Calibri"/>
              <a:cs typeface="Calibri"/>
              <a:sym typeface="Calibri"/>
            </a:endParaRPr>
          </a:p>
        </p:txBody>
      </p:sp>
      <p:sp>
        <p:nvSpPr>
          <p:cNvPr id="578" name="Google Shape;578;p50"/>
          <p:cNvSpPr/>
          <p:nvPr/>
        </p:nvSpPr>
        <p:spPr>
          <a:xfrm>
            <a:off x="2015705" y="5362755"/>
            <a:ext cx="3536830" cy="848263"/>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Detailed account of their life or regarding a specific issue from a historical perspective.</a:t>
            </a:r>
            <a:endParaRPr sz="1800">
              <a:solidFill>
                <a:schemeClr val="lt1"/>
              </a:solidFill>
              <a:latin typeface="Calibri"/>
              <a:ea typeface="Calibri"/>
              <a:cs typeface="Calibri"/>
              <a:sym typeface="Calibri"/>
            </a:endParaRPr>
          </a:p>
        </p:txBody>
      </p:sp>
      <p:sp>
        <p:nvSpPr>
          <p:cNvPr id="579" name="Google Shape;579;p50"/>
          <p:cNvSpPr/>
          <p:nvPr/>
        </p:nvSpPr>
        <p:spPr>
          <a:xfrm>
            <a:off x="6935638" y="5293745"/>
            <a:ext cx="3671976" cy="91727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Find out the reasons that contributed to the occurrence of the experience.</a:t>
            </a:r>
            <a:endParaRPr sz="1800">
              <a:solidFill>
                <a:schemeClr val="lt1"/>
              </a:solidFill>
              <a:latin typeface="Calibri"/>
              <a:ea typeface="Calibri"/>
              <a:cs typeface="Calibri"/>
              <a:sym typeface="Calibri"/>
            </a:endParaRPr>
          </a:p>
        </p:txBody>
      </p:sp>
      <p:sp>
        <p:nvSpPr>
          <p:cNvPr id="580" name="Google Shape;580;p50"/>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Historical Profile: Process</a:t>
            </a:r>
            <a:endParaRPr/>
          </a:p>
        </p:txBody>
      </p:sp>
      <p:pic>
        <p:nvPicPr>
          <p:cNvPr id="581" name="Google Shape;581;p50"/>
          <p:cNvPicPr preferRelativeResize="0"/>
          <p:nvPr/>
        </p:nvPicPr>
        <p:blipFill>
          <a:blip r:embed="rId4">
            <a:alphaModFix/>
          </a:blip>
          <a:stretch>
            <a:fillRect/>
          </a:stretch>
        </p:blipFill>
        <p:spPr>
          <a:xfrm>
            <a:off x="2015700" y="3022125"/>
            <a:ext cx="3536825" cy="2340625"/>
          </a:xfrm>
          <a:prstGeom prst="rect">
            <a:avLst/>
          </a:prstGeom>
          <a:noFill/>
          <a:ln>
            <a:noFill/>
          </a:ln>
        </p:spPr>
      </p:pic>
      <p:pic>
        <p:nvPicPr>
          <p:cNvPr id="582" name="Google Shape;582;p50"/>
          <p:cNvPicPr preferRelativeResize="0"/>
          <p:nvPr/>
        </p:nvPicPr>
        <p:blipFill>
          <a:blip r:embed="rId5">
            <a:alphaModFix/>
          </a:blip>
          <a:stretch>
            <a:fillRect/>
          </a:stretch>
        </p:blipFill>
        <p:spPr>
          <a:xfrm>
            <a:off x="6935650" y="3019250"/>
            <a:ext cx="3671975" cy="2340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51"/>
          <p:cNvPicPr preferRelativeResize="0"/>
          <p:nvPr/>
        </p:nvPicPr>
        <p:blipFill rotWithShape="1">
          <a:blip r:embed="rId3">
            <a:alphaModFix/>
          </a:blip>
          <a:srcRect l="625"/>
          <a:stretch/>
        </p:blipFill>
        <p:spPr>
          <a:xfrm>
            <a:off x="20954" y="38100"/>
            <a:ext cx="12171045" cy="334976"/>
          </a:xfrm>
          <a:prstGeom prst="rect">
            <a:avLst/>
          </a:prstGeom>
          <a:noFill/>
          <a:ln>
            <a:noFill/>
          </a:ln>
        </p:spPr>
      </p:pic>
      <p:grpSp>
        <p:nvGrpSpPr>
          <p:cNvPr id="589" name="Google Shape;589;p51"/>
          <p:cNvGrpSpPr/>
          <p:nvPr/>
        </p:nvGrpSpPr>
        <p:grpSpPr>
          <a:xfrm>
            <a:off x="3930315" y="1042737"/>
            <a:ext cx="3962400" cy="3962400"/>
            <a:chOff x="1491915" y="0"/>
            <a:chExt cx="3962400" cy="3962400"/>
          </a:xfrm>
        </p:grpSpPr>
        <p:sp>
          <p:nvSpPr>
            <p:cNvPr id="590" name="Google Shape;590;p51"/>
            <p:cNvSpPr/>
            <p:nvPr/>
          </p:nvSpPr>
          <p:spPr>
            <a:xfrm>
              <a:off x="2482515" y="0"/>
              <a:ext cx="1981200" cy="1981200"/>
            </a:xfrm>
            <a:prstGeom prst="triangle">
              <a:avLst>
                <a:gd name="adj" fmla="val 5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1"/>
            <p:cNvSpPr txBox="1"/>
            <p:nvPr/>
          </p:nvSpPr>
          <p:spPr>
            <a:xfrm>
              <a:off x="2977815" y="990600"/>
              <a:ext cx="990600" cy="9906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What</a:t>
              </a:r>
              <a:endParaRPr sz="2000">
                <a:solidFill>
                  <a:schemeClr val="lt1"/>
                </a:solidFill>
                <a:latin typeface="Calibri"/>
                <a:ea typeface="Calibri"/>
                <a:cs typeface="Calibri"/>
                <a:sym typeface="Calibri"/>
              </a:endParaRPr>
            </a:p>
          </p:txBody>
        </p:sp>
        <p:sp>
          <p:nvSpPr>
            <p:cNvPr id="592" name="Google Shape;592;p51"/>
            <p:cNvSpPr/>
            <p:nvPr/>
          </p:nvSpPr>
          <p:spPr>
            <a:xfrm>
              <a:off x="1491915" y="1981200"/>
              <a:ext cx="1981200" cy="1981200"/>
            </a:xfrm>
            <a:prstGeom prst="triangle">
              <a:avLst>
                <a:gd name="adj" fmla="val 5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1"/>
            <p:cNvSpPr txBox="1"/>
            <p:nvPr/>
          </p:nvSpPr>
          <p:spPr>
            <a:xfrm>
              <a:off x="1987215" y="2971800"/>
              <a:ext cx="990600" cy="9906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Who</a:t>
              </a:r>
              <a:endParaRPr sz="2000">
                <a:solidFill>
                  <a:schemeClr val="lt1"/>
                </a:solidFill>
                <a:latin typeface="Calibri"/>
                <a:ea typeface="Calibri"/>
                <a:cs typeface="Calibri"/>
                <a:sym typeface="Calibri"/>
              </a:endParaRPr>
            </a:p>
          </p:txBody>
        </p:sp>
        <p:sp>
          <p:nvSpPr>
            <p:cNvPr id="594" name="Google Shape;594;p51"/>
            <p:cNvSpPr/>
            <p:nvPr/>
          </p:nvSpPr>
          <p:spPr>
            <a:xfrm rot="10800000">
              <a:off x="2482515" y="1981200"/>
              <a:ext cx="1981200" cy="1981200"/>
            </a:xfrm>
            <a:prstGeom prst="triangle">
              <a:avLst>
                <a:gd name="adj" fmla="val 5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1"/>
            <p:cNvSpPr txBox="1"/>
            <p:nvPr/>
          </p:nvSpPr>
          <p:spPr>
            <a:xfrm>
              <a:off x="2977815" y="1981200"/>
              <a:ext cx="990600" cy="9906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Ranking</a:t>
              </a:r>
              <a:endParaRPr sz="2000">
                <a:solidFill>
                  <a:schemeClr val="lt1"/>
                </a:solidFill>
                <a:latin typeface="Calibri"/>
                <a:ea typeface="Calibri"/>
                <a:cs typeface="Calibri"/>
                <a:sym typeface="Calibri"/>
              </a:endParaRPr>
            </a:p>
          </p:txBody>
        </p:sp>
        <p:sp>
          <p:nvSpPr>
            <p:cNvPr id="596" name="Google Shape;596;p51"/>
            <p:cNvSpPr/>
            <p:nvPr/>
          </p:nvSpPr>
          <p:spPr>
            <a:xfrm>
              <a:off x="3473115" y="1981200"/>
              <a:ext cx="1981200" cy="1981200"/>
            </a:xfrm>
            <a:prstGeom prst="triangle">
              <a:avLst>
                <a:gd name="adj" fmla="val 5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1"/>
            <p:cNvSpPr txBox="1"/>
            <p:nvPr/>
          </p:nvSpPr>
          <p:spPr>
            <a:xfrm>
              <a:off x="3968415" y="2971800"/>
              <a:ext cx="990600" cy="9906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Why</a:t>
              </a:r>
              <a:endParaRPr sz="2000">
                <a:solidFill>
                  <a:schemeClr val="lt1"/>
                </a:solidFill>
                <a:latin typeface="Calibri"/>
                <a:ea typeface="Calibri"/>
                <a:cs typeface="Calibri"/>
                <a:sym typeface="Calibri"/>
              </a:endParaRPr>
            </a:p>
          </p:txBody>
        </p:sp>
      </p:grpSp>
      <p:sp>
        <p:nvSpPr>
          <p:cNvPr id="598" name="Google Shape;598;p51"/>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18</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2</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Animation</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Show the smart art or use the info graphic template. Sync the info graphic with AX1. Feel free to use any other layout.</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599" name="Google Shape;599;p51"/>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Ranking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6"/>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119" name="Google Shape;119;p16"/>
          <p:cNvSpPr/>
          <p:nvPr/>
        </p:nvSpPr>
        <p:spPr>
          <a:xfrm>
            <a:off x="20954" y="38099"/>
            <a:ext cx="6425566" cy="334977"/>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Session Title</a:t>
            </a:r>
            <a:endParaRPr sz="1800">
              <a:solidFill>
                <a:schemeClr val="lt1"/>
              </a:solidFill>
              <a:latin typeface="Calibri"/>
              <a:ea typeface="Calibri"/>
              <a:cs typeface="Calibri"/>
              <a:sym typeface="Calibri"/>
            </a:endParaRPr>
          </a:p>
        </p:txBody>
      </p:sp>
      <p:sp>
        <p:nvSpPr>
          <p:cNvPr id="120" name="Google Shape;120;p16"/>
          <p:cNvSpPr/>
          <p:nvPr/>
        </p:nvSpPr>
        <p:spPr>
          <a:xfrm>
            <a:off x="0" y="6232500"/>
            <a:ext cx="12191999" cy="59502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6"/>
          <p:cNvSpPr/>
          <p:nvPr/>
        </p:nvSpPr>
        <p:spPr>
          <a:xfrm>
            <a:off x="377687" y="2601546"/>
            <a:ext cx="4134678" cy="107721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a:solidFill>
                  <a:schemeClr val="dk1"/>
                </a:solidFill>
                <a:latin typeface="Calibri"/>
                <a:ea typeface="Calibri"/>
                <a:cs typeface="Calibri"/>
                <a:sym typeface="Calibri"/>
              </a:rPr>
              <a:t>Risk Assessment Tools Session</a:t>
            </a:r>
            <a:endParaRPr sz="3000">
              <a:solidFill>
                <a:schemeClr val="dk1"/>
              </a:solidFill>
              <a:latin typeface="Calibri"/>
              <a:ea typeface="Calibri"/>
              <a:cs typeface="Calibri"/>
              <a:sym typeface="Calibri"/>
            </a:endParaRPr>
          </a:p>
        </p:txBody>
      </p:sp>
      <p:sp>
        <p:nvSpPr>
          <p:cNvPr id="122" name="Google Shape;122;p16"/>
          <p:cNvSpPr/>
          <p:nvPr/>
        </p:nvSpPr>
        <p:spPr>
          <a:xfrm>
            <a:off x="12454658" y="-21753"/>
            <a:ext cx="403155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IN" sz="1800" b="1" i="0" u="none" strike="noStrike" cap="none" dirty="0">
                <a:solidFill>
                  <a:srgbClr val="000000"/>
                </a:solidFill>
                <a:latin typeface="Calibri"/>
                <a:ea typeface="Calibri"/>
                <a:cs typeface="Calibri"/>
                <a:sym typeface="Calibri"/>
              </a:rPr>
              <a:t>Viz. notes:</a:t>
            </a:r>
            <a:endParaRPr dirty="0"/>
          </a:p>
          <a:p>
            <a:pPr marL="0" marR="0" lvl="0" indent="0" algn="l" rtl="0">
              <a:lnSpc>
                <a:spcPct val="100000"/>
              </a:lnSpc>
              <a:spcBef>
                <a:spcPts val="600"/>
              </a:spcBef>
              <a:spcAft>
                <a:spcPts val="0"/>
              </a:spcAft>
              <a:buClr>
                <a:srgbClr val="000000"/>
              </a:buClr>
              <a:buSzPts val="1800"/>
              <a:buFont typeface="Calibri"/>
              <a:buNone/>
            </a:pPr>
            <a:r>
              <a:rPr lang="en-IN" sz="1800" b="1" i="0" u="none" strike="noStrike" cap="none" dirty="0">
                <a:solidFill>
                  <a:srgbClr val="000000"/>
                </a:solidFill>
                <a:latin typeface="Calibri"/>
                <a:ea typeface="Calibri"/>
                <a:cs typeface="Calibri"/>
                <a:sym typeface="Calibri"/>
              </a:rPr>
              <a:t>Frame: 2</a:t>
            </a:r>
            <a:endParaRPr dirty="0"/>
          </a:p>
          <a:p>
            <a:pPr marL="0" marR="0" lvl="0" indent="0" algn="l" rtl="0">
              <a:lnSpc>
                <a:spcPct val="100000"/>
              </a:lnSpc>
              <a:spcBef>
                <a:spcPts val="600"/>
              </a:spcBef>
              <a:spcAft>
                <a:spcPts val="0"/>
              </a:spcAft>
              <a:buClr>
                <a:srgbClr val="000000"/>
              </a:buClr>
              <a:buSzPts val="1800"/>
              <a:buFont typeface="Calibri"/>
              <a:buNone/>
            </a:pPr>
            <a:r>
              <a:rPr lang="en-IN" sz="1800" b="0" i="0" u="none" strike="noStrike" cap="none" dirty="0">
                <a:solidFill>
                  <a:srgbClr val="000000"/>
                </a:solidFill>
                <a:latin typeface="Calibri"/>
                <a:ea typeface="Calibri"/>
                <a:cs typeface="Calibri"/>
                <a:sym typeface="Calibri"/>
              </a:rPr>
              <a:t>This is a Welcome screen.</a:t>
            </a:r>
            <a:endParaRPr dirty="0"/>
          </a:p>
          <a:p>
            <a:pPr marL="0" marR="0" lvl="0" indent="0" algn="l" rtl="0">
              <a:lnSpc>
                <a:spcPct val="100000"/>
              </a:lnSpc>
              <a:spcBef>
                <a:spcPts val="600"/>
              </a:spcBef>
              <a:spcAft>
                <a:spcPts val="0"/>
              </a:spcAft>
              <a:buClr>
                <a:srgbClr val="000000"/>
              </a:buClr>
              <a:buSzPts val="1800"/>
              <a:buFont typeface="Calibri"/>
              <a:buNone/>
            </a:pPr>
            <a:r>
              <a:rPr lang="en-IN" sz="1800" b="0" i="0" u="none" strike="noStrike" cap="none" dirty="0">
                <a:solidFill>
                  <a:srgbClr val="000000"/>
                </a:solidFill>
                <a:latin typeface="Calibri"/>
                <a:ea typeface="Calibri"/>
                <a:cs typeface="Calibri"/>
                <a:sym typeface="Calibri"/>
              </a:rPr>
              <a:t>This is slide 1 of 1</a:t>
            </a:r>
            <a:endParaRPr dirty="0"/>
          </a:p>
          <a:p>
            <a:pPr marL="0" marR="0" lvl="0" indent="0" algn="l" rtl="0">
              <a:lnSpc>
                <a:spcPct val="100000"/>
              </a:lnSpc>
              <a:spcBef>
                <a:spcPts val="600"/>
              </a:spcBef>
              <a:spcAft>
                <a:spcPts val="0"/>
              </a:spcAft>
              <a:buClr>
                <a:schemeClr val="dk1"/>
              </a:buClr>
              <a:buSzPts val="1800"/>
              <a:buFont typeface="Calibri"/>
              <a:buNone/>
            </a:pP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800"/>
              <a:buFont typeface="Calibri"/>
              <a:buNone/>
            </a:pPr>
            <a:r>
              <a:rPr lang="en-IN" sz="1800" b="1" i="0" u="none" strike="noStrike" cap="none" dirty="0">
                <a:solidFill>
                  <a:srgbClr val="000000"/>
                </a:solidFill>
                <a:latin typeface="Calibri"/>
                <a:ea typeface="Calibri"/>
                <a:cs typeface="Calibri"/>
                <a:sym typeface="Calibri"/>
              </a:rPr>
              <a:t>Layout Name</a:t>
            </a:r>
            <a:r>
              <a:rPr lang="en-IN" sz="1800" b="0" i="0" u="none" strike="noStrike" cap="none" dirty="0">
                <a:solidFill>
                  <a:srgbClr val="000000"/>
                </a:solidFill>
                <a:latin typeface="Calibri"/>
                <a:ea typeface="Calibri"/>
                <a:cs typeface="Calibri"/>
                <a:sym typeface="Calibri"/>
              </a:rPr>
              <a:t>: </a:t>
            </a:r>
            <a:r>
              <a:rPr lang="en-IN" sz="1800" b="0" i="1" u="none" strike="noStrike" cap="none" dirty="0">
                <a:solidFill>
                  <a:srgbClr val="000000"/>
                </a:solidFill>
                <a:latin typeface="Calibri"/>
                <a:ea typeface="Calibri"/>
                <a:cs typeface="Calibri"/>
                <a:sym typeface="Calibri"/>
              </a:rPr>
              <a:t>1.1 Welcome Layout</a:t>
            </a:r>
            <a:endParaRPr dirty="0"/>
          </a:p>
          <a:p>
            <a:pPr marL="0" marR="0" lvl="0" indent="0" algn="l" rtl="0">
              <a:lnSpc>
                <a:spcPct val="100000"/>
              </a:lnSpc>
              <a:spcBef>
                <a:spcPts val="600"/>
              </a:spcBef>
              <a:spcAft>
                <a:spcPts val="0"/>
              </a:spcAft>
              <a:buClr>
                <a:schemeClr val="dk1"/>
              </a:buClr>
              <a:buSzPts val="1800"/>
              <a:buFont typeface="Calibri"/>
              <a:buNone/>
            </a:pPr>
            <a:endParaRPr sz="1800" b="0" i="0" u="none" strike="noStrike" cap="none" dirty="0">
              <a:solidFill>
                <a:srgbClr val="000000"/>
              </a:solidFill>
              <a:latin typeface="Calibri"/>
              <a:ea typeface="Calibri"/>
              <a:cs typeface="Calibri"/>
              <a:sym typeface="Calibri"/>
            </a:endParaRPr>
          </a:p>
          <a:p>
            <a:pPr marL="0" marR="0" lvl="0" indent="0" algn="l" rtl="0">
              <a:spcBef>
                <a:spcPts val="600"/>
              </a:spcBef>
              <a:spcAft>
                <a:spcPts val="0"/>
              </a:spcAft>
              <a:buNone/>
            </a:pPr>
            <a:r>
              <a:rPr lang="en-IN" sz="1800" b="1" i="0" u="none" strike="noStrike" cap="none" dirty="0">
                <a:solidFill>
                  <a:srgbClr val="000000"/>
                </a:solidFill>
                <a:latin typeface="Calibri"/>
                <a:ea typeface="Calibri"/>
                <a:cs typeface="Calibri"/>
                <a:sym typeface="Calibri"/>
              </a:rPr>
              <a:t>External Image</a:t>
            </a:r>
            <a:r>
              <a:rPr lang="en-IN" sz="1800" b="0" i="0" u="none" strike="noStrike" cap="none" dirty="0">
                <a:solidFill>
                  <a:srgbClr val="000000"/>
                </a:solidFill>
                <a:latin typeface="Calibri"/>
                <a:ea typeface="Calibri"/>
                <a:cs typeface="Calibri"/>
                <a:sym typeface="Calibri"/>
              </a:rPr>
              <a:t>:</a:t>
            </a:r>
            <a:endParaRPr sz="1800" b="0" i="0" u="none" strike="noStrike" cap="none" dirty="0">
              <a:solidFill>
                <a:srgbClr val="000000"/>
              </a:solidFill>
              <a:latin typeface="Calibri"/>
              <a:ea typeface="Calibri"/>
              <a:cs typeface="Calibri"/>
              <a:sym typeface="Calibri"/>
            </a:endParaRPr>
          </a:p>
          <a:p>
            <a:pPr lvl="0">
              <a:spcBef>
                <a:spcPts val="600"/>
              </a:spcBef>
            </a:pPr>
            <a:r>
              <a:rPr lang="en-IN" sz="1800" dirty="0">
                <a:hlinkClick r:id="rId4"/>
              </a:rPr>
              <a:t>https://www.shutterstock.com/image-photo/image-tangram-puzzle-blocks-people-icons-1149593039</a:t>
            </a:r>
            <a:endParaRPr sz="1800" dirty="0">
              <a:latin typeface="Calibri"/>
              <a:ea typeface="Calibri"/>
              <a:cs typeface="Calibri"/>
              <a:sym typeface="Calibri"/>
            </a:endParaRPr>
          </a:p>
          <a:p>
            <a:pPr marL="0" marR="0" lvl="0" indent="0" algn="l" rtl="0">
              <a:spcBef>
                <a:spcPts val="600"/>
              </a:spcBef>
              <a:spcAft>
                <a:spcPts val="0"/>
              </a:spcAft>
              <a:buNone/>
            </a:pPr>
            <a:r>
              <a:rPr lang="en-IN" sz="1800" b="1" i="0" u="none" strike="noStrike" cap="none" dirty="0">
                <a:solidFill>
                  <a:srgbClr val="000000"/>
                </a:solidFill>
                <a:latin typeface="Calibri"/>
                <a:ea typeface="Calibri"/>
                <a:cs typeface="Calibri"/>
                <a:sym typeface="Calibri"/>
              </a:rPr>
              <a:t>Treatment</a:t>
            </a:r>
            <a:r>
              <a:rPr lang="en-IN" sz="1800" b="0" i="0" u="none" strike="noStrike" cap="none" dirty="0">
                <a:solidFill>
                  <a:srgbClr val="000000"/>
                </a:solidFill>
                <a:latin typeface="Calibri"/>
                <a:ea typeface="Calibri"/>
                <a:cs typeface="Calibri"/>
                <a:sym typeface="Calibri"/>
              </a:rPr>
              <a:t>:</a:t>
            </a:r>
            <a:endParaRPr dirty="0"/>
          </a:p>
          <a:p>
            <a:pPr marL="0" marR="0" lvl="0" indent="0" algn="l" rtl="0">
              <a:lnSpc>
                <a:spcPct val="100000"/>
              </a:lnSpc>
              <a:spcBef>
                <a:spcPts val="600"/>
              </a:spcBef>
              <a:spcAft>
                <a:spcPts val="0"/>
              </a:spcAft>
              <a:buClr>
                <a:srgbClr val="000000"/>
              </a:buClr>
              <a:buSzPts val="1800"/>
              <a:buFont typeface="Calibri"/>
              <a:buNone/>
            </a:pPr>
            <a:r>
              <a:rPr lang="en-IN" sz="1800" b="0" i="0" u="none" strike="noStrike" cap="none" dirty="0">
                <a:solidFill>
                  <a:srgbClr val="000000"/>
                </a:solidFill>
                <a:latin typeface="Calibri"/>
                <a:ea typeface="Calibri"/>
                <a:cs typeface="Calibri"/>
                <a:sym typeface="Calibri"/>
              </a:rPr>
              <a:t>The background image appears on screen load.</a:t>
            </a:r>
            <a:endParaRPr dirty="0"/>
          </a:p>
          <a:p>
            <a:pPr marL="0" marR="0" lvl="0" indent="0" algn="l" rtl="0">
              <a:lnSpc>
                <a:spcPct val="100000"/>
              </a:lnSpc>
              <a:spcBef>
                <a:spcPts val="600"/>
              </a:spcBef>
              <a:spcAft>
                <a:spcPts val="0"/>
              </a:spcAft>
              <a:buClr>
                <a:srgbClr val="000000"/>
              </a:buClr>
              <a:buSzPts val="1800"/>
              <a:buFont typeface="Calibri"/>
              <a:buNone/>
            </a:pPr>
            <a:r>
              <a:rPr lang="en-IN" sz="1800" b="0" i="0" u="none" strike="noStrike" cap="none" dirty="0">
                <a:solidFill>
                  <a:srgbClr val="000000"/>
                </a:solidFill>
                <a:latin typeface="Calibri"/>
                <a:ea typeface="Calibri"/>
                <a:cs typeface="Calibri"/>
                <a:sym typeface="Calibri"/>
              </a:rPr>
              <a:t>The module name appears in sync with AX1.</a:t>
            </a:r>
            <a:endParaRPr dirty="0"/>
          </a:p>
          <a:p>
            <a:pPr marL="0" marR="0" lvl="0" indent="0" algn="l" rtl="0">
              <a:lnSpc>
                <a:spcPct val="100000"/>
              </a:lnSpc>
              <a:spcBef>
                <a:spcPts val="600"/>
              </a:spcBef>
              <a:spcAft>
                <a:spcPts val="0"/>
              </a:spcAft>
              <a:buClr>
                <a:schemeClr val="dk1"/>
              </a:buClr>
              <a:buSzPts val="1800"/>
              <a:buFont typeface="Calibri"/>
              <a:buNone/>
            </a:pP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800"/>
              <a:buFont typeface="Calibri"/>
              <a:buNone/>
            </a:pPr>
            <a:r>
              <a:rPr lang="en-IN" sz="1800" dirty="0">
                <a:solidFill>
                  <a:srgbClr val="000000"/>
                </a:solidFill>
                <a:latin typeface="Calibri"/>
                <a:ea typeface="Calibri"/>
                <a:cs typeface="Calibri"/>
                <a:sym typeface="Calibri"/>
              </a:rPr>
              <a:t>T</a:t>
            </a:r>
            <a:r>
              <a:rPr lang="en-IN" sz="1800" b="0" i="0" u="none" strike="noStrike" cap="none" dirty="0">
                <a:solidFill>
                  <a:srgbClr val="000000"/>
                </a:solidFill>
                <a:latin typeface="Calibri"/>
                <a:ea typeface="Calibri"/>
                <a:cs typeface="Calibri"/>
                <a:sym typeface="Calibri"/>
              </a:rPr>
              <a:t>his slide should automatically transition to the next.</a:t>
            </a:r>
            <a:endParaRPr dirty="0"/>
          </a:p>
        </p:txBody>
      </p:sp>
      <p:pic>
        <p:nvPicPr>
          <p:cNvPr id="2" name="Picture 1">
            <a:extLst>
              <a:ext uri="{FF2B5EF4-FFF2-40B4-BE49-F238E27FC236}">
                <a16:creationId xmlns:a16="http://schemas.microsoft.com/office/drawing/2014/main" id="{B540B39D-AC20-4EFC-A1FA-B9F15500726D}"/>
              </a:ext>
            </a:extLst>
          </p:cNvPr>
          <p:cNvPicPr>
            <a:picLocks noChangeAspect="1"/>
          </p:cNvPicPr>
          <p:nvPr/>
        </p:nvPicPr>
        <p:blipFill>
          <a:blip r:embed="rId5"/>
          <a:stretch>
            <a:fillRect/>
          </a:stretch>
        </p:blipFill>
        <p:spPr>
          <a:xfrm>
            <a:off x="4826176" y="862593"/>
            <a:ext cx="6706764" cy="453459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2"/>
          <p:cNvPicPr preferRelativeResize="0"/>
          <p:nvPr/>
        </p:nvPicPr>
        <p:blipFill rotWithShape="1">
          <a:blip r:embed="rId3">
            <a:alphaModFix/>
          </a:blip>
          <a:srcRect l="625"/>
          <a:stretch/>
        </p:blipFill>
        <p:spPr>
          <a:xfrm>
            <a:off x="20954" y="38100"/>
            <a:ext cx="12171045" cy="334976"/>
          </a:xfrm>
          <a:prstGeom prst="rect">
            <a:avLst/>
          </a:prstGeom>
          <a:noFill/>
          <a:ln>
            <a:noFill/>
          </a:ln>
        </p:spPr>
      </p:pic>
      <p:grpSp>
        <p:nvGrpSpPr>
          <p:cNvPr id="606" name="Google Shape;606;p52"/>
          <p:cNvGrpSpPr/>
          <p:nvPr/>
        </p:nvGrpSpPr>
        <p:grpSpPr>
          <a:xfrm>
            <a:off x="3930315" y="1042737"/>
            <a:ext cx="3962400" cy="3962400"/>
            <a:chOff x="1491915" y="0"/>
            <a:chExt cx="3962400" cy="3962400"/>
          </a:xfrm>
        </p:grpSpPr>
        <p:sp>
          <p:nvSpPr>
            <p:cNvPr id="607" name="Google Shape;607;p52"/>
            <p:cNvSpPr/>
            <p:nvPr/>
          </p:nvSpPr>
          <p:spPr>
            <a:xfrm>
              <a:off x="2482515" y="0"/>
              <a:ext cx="1981200" cy="1981200"/>
            </a:xfrm>
            <a:prstGeom prst="triangle">
              <a:avLst>
                <a:gd name="adj" fmla="val 5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2"/>
            <p:cNvSpPr txBox="1"/>
            <p:nvPr/>
          </p:nvSpPr>
          <p:spPr>
            <a:xfrm>
              <a:off x="2977815" y="990600"/>
              <a:ext cx="990600" cy="9906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What</a:t>
              </a:r>
              <a:endParaRPr sz="2000">
                <a:solidFill>
                  <a:schemeClr val="lt1"/>
                </a:solidFill>
                <a:latin typeface="Calibri"/>
                <a:ea typeface="Calibri"/>
                <a:cs typeface="Calibri"/>
                <a:sym typeface="Calibri"/>
              </a:endParaRPr>
            </a:p>
          </p:txBody>
        </p:sp>
        <p:sp>
          <p:nvSpPr>
            <p:cNvPr id="609" name="Google Shape;609;p52"/>
            <p:cNvSpPr/>
            <p:nvPr/>
          </p:nvSpPr>
          <p:spPr>
            <a:xfrm>
              <a:off x="1491915" y="1981200"/>
              <a:ext cx="1981200" cy="1981200"/>
            </a:xfrm>
            <a:prstGeom prst="triangle">
              <a:avLst>
                <a:gd name="adj" fmla="val 5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2"/>
            <p:cNvSpPr txBox="1"/>
            <p:nvPr/>
          </p:nvSpPr>
          <p:spPr>
            <a:xfrm>
              <a:off x="1987215" y="2971800"/>
              <a:ext cx="990600" cy="9906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Who</a:t>
              </a:r>
              <a:endParaRPr sz="2000">
                <a:solidFill>
                  <a:schemeClr val="lt1"/>
                </a:solidFill>
                <a:latin typeface="Calibri"/>
                <a:ea typeface="Calibri"/>
                <a:cs typeface="Calibri"/>
                <a:sym typeface="Calibri"/>
              </a:endParaRPr>
            </a:p>
          </p:txBody>
        </p:sp>
        <p:sp>
          <p:nvSpPr>
            <p:cNvPr id="611" name="Google Shape;611;p52"/>
            <p:cNvSpPr/>
            <p:nvPr/>
          </p:nvSpPr>
          <p:spPr>
            <a:xfrm rot="10800000">
              <a:off x="2482515" y="1981200"/>
              <a:ext cx="1981200" cy="1981200"/>
            </a:xfrm>
            <a:prstGeom prst="triangle">
              <a:avLst>
                <a:gd name="adj" fmla="val 5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2"/>
            <p:cNvSpPr txBox="1"/>
            <p:nvPr/>
          </p:nvSpPr>
          <p:spPr>
            <a:xfrm>
              <a:off x="2977815" y="1981200"/>
              <a:ext cx="990600" cy="9906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Ranking</a:t>
              </a:r>
              <a:endParaRPr sz="2000">
                <a:solidFill>
                  <a:schemeClr val="lt1"/>
                </a:solidFill>
                <a:latin typeface="Calibri"/>
                <a:ea typeface="Calibri"/>
                <a:cs typeface="Calibri"/>
                <a:sym typeface="Calibri"/>
              </a:endParaRPr>
            </a:p>
          </p:txBody>
        </p:sp>
        <p:sp>
          <p:nvSpPr>
            <p:cNvPr id="613" name="Google Shape;613;p52"/>
            <p:cNvSpPr/>
            <p:nvPr/>
          </p:nvSpPr>
          <p:spPr>
            <a:xfrm>
              <a:off x="3473115" y="1981200"/>
              <a:ext cx="1981200" cy="1981200"/>
            </a:xfrm>
            <a:prstGeom prst="triangle">
              <a:avLst>
                <a:gd name="adj" fmla="val 5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2"/>
            <p:cNvSpPr txBox="1"/>
            <p:nvPr/>
          </p:nvSpPr>
          <p:spPr>
            <a:xfrm>
              <a:off x="3968415" y="2971800"/>
              <a:ext cx="990600" cy="9906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Why</a:t>
              </a:r>
              <a:endParaRPr sz="2000">
                <a:solidFill>
                  <a:schemeClr val="lt1"/>
                </a:solidFill>
                <a:latin typeface="Calibri"/>
                <a:ea typeface="Calibri"/>
                <a:cs typeface="Calibri"/>
                <a:sym typeface="Calibri"/>
              </a:endParaRPr>
            </a:p>
          </p:txBody>
        </p:sp>
      </p:grpSp>
      <p:sp>
        <p:nvSpPr>
          <p:cNvPr id="615" name="Google Shape;615;p52"/>
          <p:cNvSpPr/>
          <p:nvPr/>
        </p:nvSpPr>
        <p:spPr>
          <a:xfrm>
            <a:off x="7074390" y="1622568"/>
            <a:ext cx="29972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Prioritize issues and concerns.</a:t>
            </a:r>
            <a:endParaRPr/>
          </a:p>
        </p:txBody>
      </p:sp>
      <p:sp>
        <p:nvSpPr>
          <p:cNvPr id="616" name="Google Shape;616;p52"/>
          <p:cNvSpPr/>
          <p:nvPr/>
        </p:nvSpPr>
        <p:spPr>
          <a:xfrm>
            <a:off x="8051320" y="3450892"/>
            <a:ext cx="3404558"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The problems, risks, and solutions concerns might not be common for the entire community.</a:t>
            </a:r>
            <a:endParaRPr/>
          </a:p>
        </p:txBody>
      </p:sp>
      <p:sp>
        <p:nvSpPr>
          <p:cNvPr id="617" name="Google Shape;617;p52"/>
          <p:cNvSpPr/>
          <p:nvPr/>
        </p:nvSpPr>
        <p:spPr>
          <a:xfrm>
            <a:off x="1270359" y="2795759"/>
            <a:ext cx="255976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It is best that a team facilitates community meeting.</a:t>
            </a:r>
            <a:endParaRPr/>
          </a:p>
        </p:txBody>
      </p:sp>
      <p:sp>
        <p:nvSpPr>
          <p:cNvPr id="618" name="Google Shape;618;p52"/>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18</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2 of 2</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Animation</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Show the OST in sync with audio.</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619" name="Google Shape;619;p52"/>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Ranking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53"/>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626" name="Google Shape;626;p53"/>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19</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2</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Image and Text</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https://t4.ftcdn.net/jpg/03/04/75/71/240_F_304757150_ZiX3DQDadV0RkjEGYmh3uXpKy8ovPwqp.jpg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https://t4.ftcdn.net/jpg/03/05/42/69/240_F_305426938_4Fj3ZHDG6gXMtagUhGk0ZOlL1mr6LtoG.jpg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6"/>
              </a:rPr>
              <a:t>https://t3.ftcdn.net/jpg/00/02/40/62/240_F_2406244_ZTzrj7qrbyLrNX4noYZaxyzMNX4IoT.jpg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 Show the image on the left with first sentence of AX1. Show the OST with second sentence of AX1. Then the right images with AX2.</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627" name="Google Shape;627;p53"/>
          <p:cNvPicPr preferRelativeResize="0"/>
          <p:nvPr/>
        </p:nvPicPr>
        <p:blipFill rotWithShape="1">
          <a:blip r:embed="rId7">
            <a:alphaModFix/>
          </a:blip>
          <a:srcRect/>
          <a:stretch/>
        </p:blipFill>
        <p:spPr>
          <a:xfrm>
            <a:off x="438150" y="2346960"/>
            <a:ext cx="5772150" cy="3691890"/>
          </a:xfrm>
          <a:prstGeom prst="rect">
            <a:avLst/>
          </a:prstGeom>
          <a:noFill/>
          <a:ln>
            <a:noFill/>
          </a:ln>
        </p:spPr>
      </p:pic>
      <p:pic>
        <p:nvPicPr>
          <p:cNvPr id="628" name="Google Shape;628;p53" descr="panoramic shot of paper with checklist letters"/>
          <p:cNvPicPr preferRelativeResize="0"/>
          <p:nvPr/>
        </p:nvPicPr>
        <p:blipFill rotWithShape="1">
          <a:blip r:embed="rId8">
            <a:alphaModFix/>
          </a:blip>
          <a:srcRect/>
          <a:stretch/>
        </p:blipFill>
        <p:spPr>
          <a:xfrm>
            <a:off x="6251574" y="4141787"/>
            <a:ext cx="5687971" cy="1763713"/>
          </a:xfrm>
          <a:prstGeom prst="rect">
            <a:avLst/>
          </a:prstGeom>
          <a:noFill/>
          <a:ln>
            <a:noFill/>
          </a:ln>
        </p:spPr>
      </p:pic>
      <p:pic>
        <p:nvPicPr>
          <p:cNvPr id="629" name="Google Shape;629;p53" descr="questionnaire"/>
          <p:cNvPicPr preferRelativeResize="0"/>
          <p:nvPr/>
        </p:nvPicPr>
        <p:blipFill rotWithShape="1">
          <a:blip r:embed="rId9">
            <a:alphaModFix/>
          </a:blip>
          <a:srcRect/>
          <a:stretch/>
        </p:blipFill>
        <p:spPr>
          <a:xfrm>
            <a:off x="6194424" y="1512887"/>
            <a:ext cx="5711825" cy="2525713"/>
          </a:xfrm>
          <a:prstGeom prst="rect">
            <a:avLst/>
          </a:prstGeom>
          <a:noFill/>
          <a:ln>
            <a:noFill/>
          </a:ln>
        </p:spPr>
      </p:pic>
      <p:sp>
        <p:nvSpPr>
          <p:cNvPr id="630" name="Google Shape;630;p53"/>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Semi-structured Interviews (SSI) </a:t>
            </a:r>
            <a:endParaRPr sz="1800">
              <a:solidFill>
                <a:schemeClr val="lt1"/>
              </a:solidFill>
              <a:latin typeface="Calibri"/>
              <a:ea typeface="Calibri"/>
              <a:cs typeface="Calibri"/>
              <a:sym typeface="Calibri"/>
            </a:endParaRPr>
          </a:p>
        </p:txBody>
      </p:sp>
      <p:sp>
        <p:nvSpPr>
          <p:cNvPr id="631" name="Google Shape;631;p53"/>
          <p:cNvSpPr/>
          <p:nvPr/>
        </p:nvSpPr>
        <p:spPr>
          <a:xfrm>
            <a:off x="438150" y="837817"/>
            <a:ext cx="49352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Discussions in an informal and conversational way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54"/>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638" name="Google Shape;638;p54"/>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Frame: 19</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Slide 2 of 2</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Layout Name: </a:t>
            </a:r>
            <a:r>
              <a:rPr lang="en-IN" sz="1800">
                <a:solidFill>
                  <a:schemeClr val="dk1"/>
                </a:solidFill>
                <a:latin typeface="Calibri"/>
                <a:ea typeface="Calibri"/>
                <a:cs typeface="Calibri"/>
                <a:sym typeface="Calibri"/>
              </a:rPr>
              <a:t>Image and Infographic</a:t>
            </a:r>
            <a:endParaRPr/>
          </a:p>
          <a:p>
            <a:pPr marL="0" marR="0" lvl="0" indent="0" algn="l" rtl="0">
              <a:spcBef>
                <a:spcPts val="60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Treatment</a:t>
            </a:r>
            <a:r>
              <a:rPr lang="en-IN" sz="1800">
                <a:solidFill>
                  <a:schemeClr val="dk1"/>
                </a:solidFill>
                <a:latin typeface="Calibri"/>
                <a:ea typeface="Calibri"/>
                <a:cs typeface="Calibri"/>
                <a:sym typeface="Calibri"/>
              </a:rPr>
              <a:t>: Fade the images. Then show the OST with AX3.</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p:txBody>
      </p:sp>
      <p:pic>
        <p:nvPicPr>
          <p:cNvPr id="639" name="Google Shape;639;p54"/>
          <p:cNvPicPr preferRelativeResize="0"/>
          <p:nvPr/>
        </p:nvPicPr>
        <p:blipFill rotWithShape="1">
          <a:blip r:embed="rId4">
            <a:alphaModFix/>
          </a:blip>
          <a:srcRect/>
          <a:stretch/>
        </p:blipFill>
        <p:spPr>
          <a:xfrm>
            <a:off x="438150" y="2346960"/>
            <a:ext cx="5772150" cy="3691890"/>
          </a:xfrm>
          <a:prstGeom prst="rect">
            <a:avLst/>
          </a:prstGeom>
          <a:noFill/>
          <a:ln>
            <a:noFill/>
          </a:ln>
        </p:spPr>
      </p:pic>
      <p:pic>
        <p:nvPicPr>
          <p:cNvPr id="640" name="Google Shape;640;p54" descr="panoramic shot of paper with checklist letters"/>
          <p:cNvPicPr preferRelativeResize="0"/>
          <p:nvPr/>
        </p:nvPicPr>
        <p:blipFill rotWithShape="1">
          <a:blip r:embed="rId5">
            <a:alphaModFix/>
          </a:blip>
          <a:srcRect/>
          <a:stretch/>
        </p:blipFill>
        <p:spPr>
          <a:xfrm>
            <a:off x="6251574" y="4141787"/>
            <a:ext cx="5687971" cy="1763713"/>
          </a:xfrm>
          <a:prstGeom prst="rect">
            <a:avLst/>
          </a:prstGeom>
          <a:noFill/>
          <a:ln>
            <a:noFill/>
          </a:ln>
        </p:spPr>
      </p:pic>
      <p:pic>
        <p:nvPicPr>
          <p:cNvPr id="641" name="Google Shape;641;p54" descr="questionnaire"/>
          <p:cNvPicPr preferRelativeResize="0"/>
          <p:nvPr/>
        </p:nvPicPr>
        <p:blipFill rotWithShape="1">
          <a:blip r:embed="rId6">
            <a:alphaModFix/>
          </a:blip>
          <a:srcRect/>
          <a:stretch/>
        </p:blipFill>
        <p:spPr>
          <a:xfrm>
            <a:off x="6194424" y="1512887"/>
            <a:ext cx="5711825" cy="2525713"/>
          </a:xfrm>
          <a:prstGeom prst="rect">
            <a:avLst/>
          </a:prstGeom>
          <a:noFill/>
          <a:ln>
            <a:noFill/>
          </a:ln>
        </p:spPr>
      </p:pic>
      <p:sp>
        <p:nvSpPr>
          <p:cNvPr id="642" name="Google Shape;642;p54"/>
          <p:cNvSpPr/>
          <p:nvPr/>
        </p:nvSpPr>
        <p:spPr>
          <a:xfrm>
            <a:off x="247650" y="1733550"/>
            <a:ext cx="11715750" cy="4305300"/>
          </a:xfrm>
          <a:prstGeom prst="rect">
            <a:avLst/>
          </a:prstGeom>
          <a:solidFill>
            <a:srgbClr val="5B9BD5">
              <a:alpha val="60000"/>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3" name="Google Shape;643;p54"/>
          <p:cNvSpPr/>
          <p:nvPr/>
        </p:nvSpPr>
        <p:spPr>
          <a:xfrm>
            <a:off x="4648200" y="1752600"/>
            <a:ext cx="2152650" cy="163830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Vulnerabilities</a:t>
            </a:r>
            <a:endParaRPr sz="1800">
              <a:solidFill>
                <a:schemeClr val="dk1"/>
              </a:solidFill>
              <a:latin typeface="Calibri"/>
              <a:ea typeface="Calibri"/>
              <a:cs typeface="Calibri"/>
              <a:sym typeface="Calibri"/>
            </a:endParaRPr>
          </a:p>
        </p:txBody>
      </p:sp>
      <p:sp>
        <p:nvSpPr>
          <p:cNvPr id="644" name="Google Shape;644;p54"/>
          <p:cNvSpPr/>
          <p:nvPr/>
        </p:nvSpPr>
        <p:spPr>
          <a:xfrm>
            <a:off x="2476500" y="2876550"/>
            <a:ext cx="2019300" cy="163830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Problems </a:t>
            </a:r>
            <a:endParaRPr sz="1800">
              <a:solidFill>
                <a:schemeClr val="dk1"/>
              </a:solidFill>
              <a:latin typeface="Calibri"/>
              <a:ea typeface="Calibri"/>
              <a:cs typeface="Calibri"/>
              <a:sym typeface="Calibri"/>
            </a:endParaRPr>
          </a:p>
        </p:txBody>
      </p:sp>
      <p:sp>
        <p:nvSpPr>
          <p:cNvPr id="645" name="Google Shape;645;p54"/>
          <p:cNvSpPr/>
          <p:nvPr/>
        </p:nvSpPr>
        <p:spPr>
          <a:xfrm>
            <a:off x="4743450" y="4324350"/>
            <a:ext cx="2019300" cy="163830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Capacities</a:t>
            </a:r>
            <a:endParaRPr sz="1800">
              <a:solidFill>
                <a:schemeClr val="dk1"/>
              </a:solidFill>
              <a:latin typeface="Calibri"/>
              <a:ea typeface="Calibri"/>
              <a:cs typeface="Calibri"/>
              <a:sym typeface="Calibri"/>
            </a:endParaRPr>
          </a:p>
        </p:txBody>
      </p:sp>
      <p:sp>
        <p:nvSpPr>
          <p:cNvPr id="646" name="Google Shape;646;p54"/>
          <p:cNvSpPr/>
          <p:nvPr/>
        </p:nvSpPr>
        <p:spPr>
          <a:xfrm>
            <a:off x="6858000" y="2933700"/>
            <a:ext cx="2019300" cy="163830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Perceptions</a:t>
            </a:r>
            <a:endParaRPr sz="1800">
              <a:solidFill>
                <a:schemeClr val="dk1"/>
              </a:solidFill>
              <a:latin typeface="Calibri"/>
              <a:ea typeface="Calibri"/>
              <a:cs typeface="Calibri"/>
              <a:sym typeface="Calibri"/>
            </a:endParaRPr>
          </a:p>
        </p:txBody>
      </p:sp>
      <p:sp>
        <p:nvSpPr>
          <p:cNvPr id="647" name="Google Shape;647;p54"/>
          <p:cNvSpPr/>
          <p:nvPr/>
        </p:nvSpPr>
        <p:spPr>
          <a:xfrm>
            <a:off x="4552950" y="3600450"/>
            <a:ext cx="2228850" cy="57150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General or Specific Information</a:t>
            </a:r>
            <a:endParaRPr sz="1800">
              <a:solidFill>
                <a:schemeClr val="dk1"/>
              </a:solidFill>
              <a:latin typeface="Calibri"/>
              <a:ea typeface="Calibri"/>
              <a:cs typeface="Calibri"/>
              <a:sym typeface="Calibri"/>
            </a:endParaRPr>
          </a:p>
        </p:txBody>
      </p:sp>
      <p:sp>
        <p:nvSpPr>
          <p:cNvPr id="648" name="Google Shape;648;p54"/>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Semi-structured Interviews (SSI) </a:t>
            </a:r>
            <a:endParaRPr sz="1800">
              <a:solidFill>
                <a:schemeClr val="lt1"/>
              </a:solidFill>
              <a:latin typeface="Calibri"/>
              <a:ea typeface="Calibri"/>
              <a:cs typeface="Calibri"/>
              <a:sym typeface="Calibri"/>
            </a:endParaRPr>
          </a:p>
        </p:txBody>
      </p:sp>
      <p:sp>
        <p:nvSpPr>
          <p:cNvPr id="649" name="Google Shape;649;p54"/>
          <p:cNvSpPr/>
          <p:nvPr/>
        </p:nvSpPr>
        <p:spPr>
          <a:xfrm>
            <a:off x="438150" y="837817"/>
            <a:ext cx="49352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Discussions in an informal and conversational way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5"/>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656" name="Google Shape;656;p55"/>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20</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a:t>
            </a:r>
            <a:r>
              <a:rPr lang="en-IN" sz="1600">
                <a:solidFill>
                  <a:schemeClr val="dk1"/>
                </a:solidFill>
                <a:latin typeface="Calibri"/>
                <a:ea typeface="Calibri"/>
                <a:cs typeface="Calibri"/>
                <a:sym typeface="Calibri"/>
              </a:rPr>
              <a:t>Image and Content</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https://as2.ftcdn.net/jpg/00/64/30/15/500_F_64301509_SA5ZMf1oqlU2jiU9U7pypO6Tb7FXvmmD.jpg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 Show the image along with the AX1. While sync the OST with the bullet pointers.</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657" name="Google Shape;657;p55" descr="&quot;Interview&quot; written on an old typewriter"/>
          <p:cNvPicPr preferRelativeResize="0"/>
          <p:nvPr/>
        </p:nvPicPr>
        <p:blipFill rotWithShape="1">
          <a:blip r:embed="rId5">
            <a:alphaModFix/>
          </a:blip>
          <a:srcRect/>
          <a:stretch/>
        </p:blipFill>
        <p:spPr>
          <a:xfrm>
            <a:off x="95250" y="381000"/>
            <a:ext cx="8663446" cy="5829300"/>
          </a:xfrm>
          <a:prstGeom prst="rect">
            <a:avLst/>
          </a:prstGeom>
          <a:noFill/>
          <a:ln>
            <a:noFill/>
          </a:ln>
        </p:spPr>
      </p:pic>
      <p:sp>
        <p:nvSpPr>
          <p:cNvPr id="658" name="Google Shape;658;p55"/>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Semi-structured Interviews (SSI): Characteristics </a:t>
            </a:r>
            <a:endParaRPr sz="1800">
              <a:solidFill>
                <a:schemeClr val="lt1"/>
              </a:solidFill>
              <a:latin typeface="Calibri"/>
              <a:ea typeface="Calibri"/>
              <a:cs typeface="Calibri"/>
              <a:sym typeface="Calibri"/>
            </a:endParaRPr>
          </a:p>
        </p:txBody>
      </p:sp>
      <p:sp>
        <p:nvSpPr>
          <p:cNvPr id="659" name="Google Shape;659;p55"/>
          <p:cNvSpPr/>
          <p:nvPr/>
        </p:nvSpPr>
        <p:spPr>
          <a:xfrm>
            <a:off x="8758696" y="411176"/>
            <a:ext cx="3033254" cy="4622804"/>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r>
              <a:rPr lang="en-IN" sz="2000">
                <a:solidFill>
                  <a:schemeClr val="dk1"/>
                </a:solidFill>
                <a:latin typeface="Calibri"/>
                <a:ea typeface="Calibri"/>
                <a:cs typeface="Calibri"/>
                <a:sym typeface="Calibri"/>
              </a:rPr>
              <a:t>The different types of SSI include:</a:t>
            </a:r>
            <a:endParaRPr/>
          </a:p>
          <a:p>
            <a:pPr marL="342900" marR="0" lvl="0" indent="-342900" algn="l" rtl="0">
              <a:lnSpc>
                <a:spcPct val="200000"/>
              </a:lnSpc>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Group Interviews</a:t>
            </a:r>
            <a:endParaRPr/>
          </a:p>
          <a:p>
            <a:pPr marL="342900" marR="0" lvl="0" indent="-342900" algn="l" rtl="0">
              <a:lnSpc>
                <a:spcPct val="200000"/>
              </a:lnSpc>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Individual Interview</a:t>
            </a:r>
            <a:endParaRPr/>
          </a:p>
          <a:p>
            <a:pPr marL="342900" marR="0" lvl="0" indent="-342900" algn="l" rtl="0">
              <a:lnSpc>
                <a:spcPct val="200000"/>
              </a:lnSpc>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Key-Informant Interview </a:t>
            </a:r>
            <a:endParaRPr/>
          </a:p>
          <a:p>
            <a:pPr marL="342900" marR="0" lvl="0" indent="-342900" algn="l" rtl="0">
              <a:lnSpc>
                <a:spcPct val="200000"/>
              </a:lnSpc>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Focus Group Discussion</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endParaRPr sz="20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6"/>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666" name="Google Shape;666;p56"/>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21</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create as is</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https://t4.ftcdn.net/jpg/03/18/19/27/240_F_318192747_UpFPSPygeRAlKpCuvfZ996JUfXD10bVL.jpg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https://t3.ftcdn.net/jpg/02/71/56/18/240_F_271561808_c6wTuD7BrdtSvPVoax9h6Y3hVJ99LVan.jpg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6"/>
              </a:rPr>
              <a:t>https://t3.ftcdn.net/jpg/00/82/59/10/240_F_82591068_0rNhjkzy2B2a49v0YTM2d38uu7vC17Kr.jpg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u="sng">
                <a:solidFill>
                  <a:schemeClr val="hlink"/>
                </a:solidFill>
                <a:latin typeface="Calibri"/>
                <a:ea typeface="Calibri"/>
                <a:cs typeface="Calibri"/>
                <a:sym typeface="Calibri"/>
                <a:hlinkClick r:id="rId7"/>
              </a:rPr>
              <a:t>https://t3.ftcdn.net/jpg/02/88/81/22/240_F_288812229_bC3WWKGRY7Vf5nXvuNJvfIpLuMNYwHLN.jpg</a:t>
            </a: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 Please sync the OST with the corresponding audio.</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grpSp>
        <p:nvGrpSpPr>
          <p:cNvPr id="667" name="Google Shape;667;p56"/>
          <p:cNvGrpSpPr/>
          <p:nvPr/>
        </p:nvGrpSpPr>
        <p:grpSpPr>
          <a:xfrm>
            <a:off x="228601" y="419102"/>
            <a:ext cx="3238500" cy="2876548"/>
            <a:chOff x="228600" y="419100"/>
            <a:chExt cx="4438650" cy="3560981"/>
          </a:xfrm>
        </p:grpSpPr>
        <p:pic>
          <p:nvPicPr>
            <p:cNvPr id="668" name="Google Shape;668;p56"/>
            <p:cNvPicPr preferRelativeResize="0"/>
            <p:nvPr/>
          </p:nvPicPr>
          <p:blipFill rotWithShape="1">
            <a:blip r:embed="rId8">
              <a:alphaModFix/>
            </a:blip>
            <a:srcRect/>
            <a:stretch/>
          </p:blipFill>
          <p:spPr>
            <a:xfrm>
              <a:off x="228600" y="419100"/>
              <a:ext cx="4385238" cy="2900363"/>
            </a:xfrm>
            <a:prstGeom prst="rect">
              <a:avLst/>
            </a:prstGeom>
            <a:noFill/>
            <a:ln>
              <a:noFill/>
            </a:ln>
          </p:spPr>
        </p:pic>
        <p:sp>
          <p:nvSpPr>
            <p:cNvPr id="669" name="Google Shape;669;p56"/>
            <p:cNvSpPr txBox="1"/>
            <p:nvPr/>
          </p:nvSpPr>
          <p:spPr>
            <a:xfrm>
              <a:off x="361950" y="3333750"/>
              <a:ext cx="43053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Group Interviews help to obtain community level information.</a:t>
              </a:r>
              <a:endParaRPr sz="1800">
                <a:solidFill>
                  <a:schemeClr val="dk1"/>
                </a:solidFill>
                <a:latin typeface="Calibri"/>
                <a:ea typeface="Calibri"/>
                <a:cs typeface="Calibri"/>
                <a:sym typeface="Calibri"/>
              </a:endParaRPr>
            </a:p>
          </p:txBody>
        </p:sp>
      </p:grpSp>
      <p:grpSp>
        <p:nvGrpSpPr>
          <p:cNvPr id="670" name="Google Shape;670;p56"/>
          <p:cNvGrpSpPr/>
          <p:nvPr/>
        </p:nvGrpSpPr>
        <p:grpSpPr>
          <a:xfrm>
            <a:off x="3533775" y="3181351"/>
            <a:ext cx="3152775" cy="2952749"/>
            <a:chOff x="8143875" y="514351"/>
            <a:chExt cx="3789046" cy="3319164"/>
          </a:xfrm>
        </p:grpSpPr>
        <p:pic>
          <p:nvPicPr>
            <p:cNvPr id="671" name="Google Shape;671;p56"/>
            <p:cNvPicPr preferRelativeResize="0"/>
            <p:nvPr/>
          </p:nvPicPr>
          <p:blipFill rotWithShape="1">
            <a:blip r:embed="rId9">
              <a:alphaModFix/>
            </a:blip>
            <a:srcRect/>
            <a:stretch/>
          </p:blipFill>
          <p:spPr>
            <a:xfrm>
              <a:off x="8143875" y="514351"/>
              <a:ext cx="3789046" cy="2662238"/>
            </a:xfrm>
            <a:prstGeom prst="rect">
              <a:avLst/>
            </a:prstGeom>
            <a:noFill/>
            <a:ln>
              <a:noFill/>
            </a:ln>
          </p:spPr>
        </p:pic>
        <p:sp>
          <p:nvSpPr>
            <p:cNvPr id="672" name="Google Shape;672;p56"/>
            <p:cNvSpPr/>
            <p:nvPr/>
          </p:nvSpPr>
          <p:spPr>
            <a:xfrm>
              <a:off x="8191500" y="3187184"/>
              <a:ext cx="367529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Individual Interview reveals conflicts within community.</a:t>
              </a:r>
              <a:endParaRPr/>
            </a:p>
          </p:txBody>
        </p:sp>
      </p:grpSp>
      <p:grpSp>
        <p:nvGrpSpPr>
          <p:cNvPr id="673" name="Google Shape;673;p56"/>
          <p:cNvGrpSpPr/>
          <p:nvPr/>
        </p:nvGrpSpPr>
        <p:grpSpPr>
          <a:xfrm>
            <a:off x="5295900" y="547688"/>
            <a:ext cx="4057650" cy="2461528"/>
            <a:chOff x="400050" y="3729038"/>
            <a:chExt cx="4057650" cy="2461528"/>
          </a:xfrm>
        </p:grpSpPr>
        <p:pic>
          <p:nvPicPr>
            <p:cNvPr id="674" name="Google Shape;674;p56"/>
            <p:cNvPicPr preferRelativeResize="0"/>
            <p:nvPr/>
          </p:nvPicPr>
          <p:blipFill rotWithShape="1">
            <a:blip r:embed="rId10">
              <a:alphaModFix/>
            </a:blip>
            <a:srcRect/>
            <a:stretch/>
          </p:blipFill>
          <p:spPr>
            <a:xfrm>
              <a:off x="695324" y="3729038"/>
              <a:ext cx="3324225" cy="1914525"/>
            </a:xfrm>
            <a:prstGeom prst="rect">
              <a:avLst/>
            </a:prstGeom>
            <a:noFill/>
            <a:ln>
              <a:noFill/>
            </a:ln>
          </p:spPr>
        </p:pic>
        <p:sp>
          <p:nvSpPr>
            <p:cNvPr id="675" name="Google Shape;675;p56"/>
            <p:cNvSpPr/>
            <p:nvPr/>
          </p:nvSpPr>
          <p:spPr>
            <a:xfrm>
              <a:off x="400050" y="5544235"/>
              <a:ext cx="405765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Key-Informant Interview obtain special knowledge about a topic.</a:t>
              </a:r>
              <a:endParaRPr/>
            </a:p>
          </p:txBody>
        </p:sp>
      </p:grpSp>
      <p:grpSp>
        <p:nvGrpSpPr>
          <p:cNvPr id="676" name="Google Shape;676;p56"/>
          <p:cNvGrpSpPr/>
          <p:nvPr/>
        </p:nvGrpSpPr>
        <p:grpSpPr>
          <a:xfrm>
            <a:off x="8191500" y="3000375"/>
            <a:ext cx="4000500" cy="3120337"/>
            <a:chOff x="7715250" y="3286125"/>
            <a:chExt cx="4476750" cy="3206147"/>
          </a:xfrm>
        </p:grpSpPr>
        <p:pic>
          <p:nvPicPr>
            <p:cNvPr id="677" name="Google Shape;677;p56"/>
            <p:cNvPicPr preferRelativeResize="0"/>
            <p:nvPr/>
          </p:nvPicPr>
          <p:blipFill rotWithShape="1">
            <a:blip r:embed="rId11">
              <a:alphaModFix/>
            </a:blip>
            <a:srcRect/>
            <a:stretch/>
          </p:blipFill>
          <p:spPr>
            <a:xfrm>
              <a:off x="8081963" y="3286125"/>
              <a:ext cx="3495675" cy="2305050"/>
            </a:xfrm>
            <a:prstGeom prst="rect">
              <a:avLst/>
            </a:prstGeom>
            <a:noFill/>
            <a:ln>
              <a:noFill/>
            </a:ln>
          </p:spPr>
        </p:pic>
        <p:sp>
          <p:nvSpPr>
            <p:cNvPr id="678" name="Google Shape;678;p56"/>
            <p:cNvSpPr/>
            <p:nvPr/>
          </p:nvSpPr>
          <p:spPr>
            <a:xfrm>
              <a:off x="7715250" y="5543550"/>
              <a:ext cx="4476750" cy="94872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Focus Group Discussion helps to discuss specific topics in detail with a small group of persons.</a:t>
              </a:r>
              <a:endParaRPr sz="1800">
                <a:solidFill>
                  <a:schemeClr val="dk1"/>
                </a:solidFill>
                <a:latin typeface="Calibri"/>
                <a:ea typeface="Calibri"/>
                <a:cs typeface="Calibri"/>
                <a:sym typeface="Calibri"/>
              </a:endParaRPr>
            </a:p>
          </p:txBody>
        </p:sp>
      </p:grpSp>
      <p:sp>
        <p:nvSpPr>
          <p:cNvPr id="679" name="Google Shape;679;p56"/>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Semi-structured Interviews (SSI): Types </a:t>
            </a:r>
            <a:endParaRPr sz="18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p57"/>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686" name="Google Shape;686;p57"/>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22</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5</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a:t>
            </a:r>
            <a:r>
              <a:rPr lang="en-IN" sz="1600">
                <a:solidFill>
                  <a:schemeClr val="dk1"/>
                </a:solidFill>
                <a:latin typeface="Calibri"/>
                <a:ea typeface="Calibri"/>
                <a:cs typeface="Calibri"/>
                <a:sym typeface="Calibri"/>
              </a:rPr>
              <a:t>4 Tab Interactivity</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https://t3.ftcdn.net/jpg/03/19/38/52/240_F_319385260_4aoRXAnf6WYDtt31SvVzsviF4PSSNTDH.jpg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image with ax1.</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show the tabs in sync with AX2.</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687" name="Google Shape;687;p57" descr="Conceptual image of vision and idea"/>
          <p:cNvPicPr preferRelativeResize="0"/>
          <p:nvPr/>
        </p:nvPicPr>
        <p:blipFill rotWithShape="1">
          <a:blip r:embed="rId5">
            <a:alphaModFix/>
          </a:blip>
          <a:srcRect/>
          <a:stretch/>
        </p:blipFill>
        <p:spPr>
          <a:xfrm>
            <a:off x="335372" y="526097"/>
            <a:ext cx="11460387" cy="4868863"/>
          </a:xfrm>
          <a:prstGeom prst="rect">
            <a:avLst/>
          </a:prstGeom>
          <a:noFill/>
          <a:ln>
            <a:noFill/>
          </a:ln>
        </p:spPr>
      </p:pic>
      <p:sp>
        <p:nvSpPr>
          <p:cNvPr id="688" name="Google Shape;688;p57"/>
          <p:cNvSpPr/>
          <p:nvPr/>
        </p:nvSpPr>
        <p:spPr>
          <a:xfrm>
            <a:off x="391510" y="551793"/>
            <a:ext cx="2601310" cy="930166"/>
          </a:xfrm>
          <a:prstGeom prst="roundRect">
            <a:avLst>
              <a:gd name="adj" fmla="val 16667"/>
            </a:avLst>
          </a:prstGeom>
          <a:solidFill>
            <a:schemeClr val="accent1"/>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What</a:t>
            </a:r>
            <a:endParaRPr sz="1800">
              <a:solidFill>
                <a:schemeClr val="lt1"/>
              </a:solidFill>
              <a:latin typeface="Calibri"/>
              <a:ea typeface="Calibri"/>
              <a:cs typeface="Calibri"/>
              <a:sym typeface="Calibri"/>
            </a:endParaRPr>
          </a:p>
        </p:txBody>
      </p:sp>
      <p:sp>
        <p:nvSpPr>
          <p:cNvPr id="689" name="Google Shape;689;p57"/>
          <p:cNvSpPr/>
          <p:nvPr/>
        </p:nvSpPr>
        <p:spPr>
          <a:xfrm>
            <a:off x="391510" y="1832303"/>
            <a:ext cx="2601310" cy="930166"/>
          </a:xfrm>
          <a:prstGeom prst="roundRect">
            <a:avLst>
              <a:gd name="adj" fmla="val 16667"/>
            </a:avLst>
          </a:prstGeom>
          <a:solidFill>
            <a:schemeClr val="accent1"/>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Why</a:t>
            </a:r>
            <a:endParaRPr sz="1800">
              <a:solidFill>
                <a:schemeClr val="lt1"/>
              </a:solidFill>
              <a:latin typeface="Calibri"/>
              <a:ea typeface="Calibri"/>
              <a:cs typeface="Calibri"/>
              <a:sym typeface="Calibri"/>
            </a:endParaRPr>
          </a:p>
        </p:txBody>
      </p:sp>
      <p:sp>
        <p:nvSpPr>
          <p:cNvPr id="690" name="Google Shape;690;p57"/>
          <p:cNvSpPr/>
          <p:nvPr/>
        </p:nvSpPr>
        <p:spPr>
          <a:xfrm>
            <a:off x="391510" y="3112813"/>
            <a:ext cx="2601310" cy="930166"/>
          </a:xfrm>
          <a:prstGeom prst="roundRect">
            <a:avLst>
              <a:gd name="adj" fmla="val 16667"/>
            </a:avLst>
          </a:prstGeom>
          <a:solidFill>
            <a:schemeClr val="accent1"/>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Who</a:t>
            </a:r>
            <a:endParaRPr sz="1800">
              <a:solidFill>
                <a:schemeClr val="lt1"/>
              </a:solidFill>
              <a:latin typeface="Calibri"/>
              <a:ea typeface="Calibri"/>
              <a:cs typeface="Calibri"/>
              <a:sym typeface="Calibri"/>
            </a:endParaRPr>
          </a:p>
        </p:txBody>
      </p:sp>
      <p:sp>
        <p:nvSpPr>
          <p:cNvPr id="691" name="Google Shape;691;p57"/>
          <p:cNvSpPr/>
          <p:nvPr/>
        </p:nvSpPr>
        <p:spPr>
          <a:xfrm>
            <a:off x="391510" y="4393324"/>
            <a:ext cx="2601310" cy="930166"/>
          </a:xfrm>
          <a:prstGeom prst="roundRect">
            <a:avLst>
              <a:gd name="adj" fmla="val 16667"/>
            </a:avLst>
          </a:prstGeom>
          <a:solidFill>
            <a:schemeClr val="accent1"/>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How</a:t>
            </a:r>
            <a:endParaRPr sz="1800">
              <a:solidFill>
                <a:schemeClr val="lt1"/>
              </a:solidFill>
              <a:latin typeface="Calibri"/>
              <a:ea typeface="Calibri"/>
              <a:cs typeface="Calibri"/>
              <a:sym typeface="Calibri"/>
            </a:endParaRPr>
          </a:p>
        </p:txBody>
      </p:sp>
      <p:sp>
        <p:nvSpPr>
          <p:cNvPr id="692" name="Google Shape;692;p57"/>
          <p:cNvSpPr/>
          <p:nvPr/>
        </p:nvSpPr>
        <p:spPr>
          <a:xfrm>
            <a:off x="261257" y="5874103"/>
            <a:ext cx="5133232" cy="270467"/>
          </a:xfrm>
          <a:prstGeom prst="rect">
            <a:avLst/>
          </a:prstGeom>
          <a:solidFill>
            <a:srgbClr val="A4D5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i="1">
                <a:solidFill>
                  <a:schemeClr val="dk1"/>
                </a:solidFill>
                <a:latin typeface="Calibri"/>
                <a:ea typeface="Calibri"/>
                <a:cs typeface="Calibri"/>
                <a:sym typeface="Calibri"/>
              </a:rPr>
              <a:t>Click each tab to know more.</a:t>
            </a:r>
            <a:endParaRPr sz="1600" i="1">
              <a:solidFill>
                <a:schemeClr val="dk1"/>
              </a:solidFill>
              <a:latin typeface="Calibri"/>
              <a:ea typeface="Calibri"/>
              <a:cs typeface="Calibri"/>
              <a:sym typeface="Calibri"/>
            </a:endParaRPr>
          </a:p>
        </p:txBody>
      </p:sp>
      <p:sp>
        <p:nvSpPr>
          <p:cNvPr id="693" name="Google Shape;693;p57"/>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Direct Observation </a:t>
            </a: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699" name="Google Shape;699;p58"/>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700" name="Google Shape;700;p58"/>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22</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2, 3, 4, 5 of 5</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 As the user clicks, show all the text as listed in the tabs. Make sure one tab closes when the other opens. </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701" name="Google Shape;701;p58" descr="Conceptual image of vision and idea"/>
          <p:cNvPicPr preferRelativeResize="0"/>
          <p:nvPr/>
        </p:nvPicPr>
        <p:blipFill rotWithShape="1">
          <a:blip r:embed="rId4">
            <a:alphaModFix amt="20000"/>
          </a:blip>
          <a:srcRect/>
          <a:stretch/>
        </p:blipFill>
        <p:spPr>
          <a:xfrm>
            <a:off x="335372" y="526097"/>
            <a:ext cx="11460387" cy="4868863"/>
          </a:xfrm>
          <a:prstGeom prst="rect">
            <a:avLst/>
          </a:prstGeom>
          <a:noFill/>
          <a:ln>
            <a:noFill/>
          </a:ln>
        </p:spPr>
      </p:pic>
      <p:sp>
        <p:nvSpPr>
          <p:cNvPr id="702" name="Google Shape;702;p58"/>
          <p:cNvSpPr/>
          <p:nvPr/>
        </p:nvSpPr>
        <p:spPr>
          <a:xfrm>
            <a:off x="391510" y="551793"/>
            <a:ext cx="2601310" cy="930166"/>
          </a:xfrm>
          <a:prstGeom prst="roundRect">
            <a:avLst>
              <a:gd name="adj" fmla="val 16667"/>
            </a:avLst>
          </a:prstGeom>
          <a:solidFill>
            <a:schemeClr val="accent1"/>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What</a:t>
            </a:r>
            <a:endParaRPr sz="1800">
              <a:solidFill>
                <a:schemeClr val="lt1"/>
              </a:solidFill>
              <a:latin typeface="Calibri"/>
              <a:ea typeface="Calibri"/>
              <a:cs typeface="Calibri"/>
              <a:sym typeface="Calibri"/>
            </a:endParaRPr>
          </a:p>
        </p:txBody>
      </p:sp>
      <p:sp>
        <p:nvSpPr>
          <p:cNvPr id="703" name="Google Shape;703;p58"/>
          <p:cNvSpPr/>
          <p:nvPr/>
        </p:nvSpPr>
        <p:spPr>
          <a:xfrm>
            <a:off x="391510" y="1832303"/>
            <a:ext cx="2601310" cy="930166"/>
          </a:xfrm>
          <a:prstGeom prst="roundRect">
            <a:avLst>
              <a:gd name="adj" fmla="val 16667"/>
            </a:avLst>
          </a:prstGeom>
          <a:solidFill>
            <a:schemeClr val="accent1"/>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Why</a:t>
            </a:r>
            <a:endParaRPr sz="1800">
              <a:solidFill>
                <a:schemeClr val="lt1"/>
              </a:solidFill>
              <a:latin typeface="Calibri"/>
              <a:ea typeface="Calibri"/>
              <a:cs typeface="Calibri"/>
              <a:sym typeface="Calibri"/>
            </a:endParaRPr>
          </a:p>
        </p:txBody>
      </p:sp>
      <p:sp>
        <p:nvSpPr>
          <p:cNvPr id="704" name="Google Shape;704;p58"/>
          <p:cNvSpPr/>
          <p:nvPr/>
        </p:nvSpPr>
        <p:spPr>
          <a:xfrm>
            <a:off x="391510" y="3112813"/>
            <a:ext cx="2601310" cy="930166"/>
          </a:xfrm>
          <a:prstGeom prst="roundRect">
            <a:avLst>
              <a:gd name="adj" fmla="val 16667"/>
            </a:avLst>
          </a:prstGeom>
          <a:solidFill>
            <a:schemeClr val="accent1"/>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Who</a:t>
            </a:r>
            <a:endParaRPr sz="1800">
              <a:solidFill>
                <a:schemeClr val="lt1"/>
              </a:solidFill>
              <a:latin typeface="Calibri"/>
              <a:ea typeface="Calibri"/>
              <a:cs typeface="Calibri"/>
              <a:sym typeface="Calibri"/>
            </a:endParaRPr>
          </a:p>
        </p:txBody>
      </p:sp>
      <p:sp>
        <p:nvSpPr>
          <p:cNvPr id="705" name="Google Shape;705;p58"/>
          <p:cNvSpPr/>
          <p:nvPr/>
        </p:nvSpPr>
        <p:spPr>
          <a:xfrm>
            <a:off x="391510" y="4393324"/>
            <a:ext cx="2601310" cy="930166"/>
          </a:xfrm>
          <a:prstGeom prst="roundRect">
            <a:avLst>
              <a:gd name="adj" fmla="val 16667"/>
            </a:avLst>
          </a:prstGeom>
          <a:solidFill>
            <a:schemeClr val="accent1"/>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How</a:t>
            </a:r>
            <a:endParaRPr sz="1800">
              <a:solidFill>
                <a:schemeClr val="lt1"/>
              </a:solidFill>
              <a:latin typeface="Calibri"/>
              <a:ea typeface="Calibri"/>
              <a:cs typeface="Calibri"/>
              <a:sym typeface="Calibri"/>
            </a:endParaRPr>
          </a:p>
        </p:txBody>
      </p:sp>
      <p:sp>
        <p:nvSpPr>
          <p:cNvPr id="706" name="Google Shape;706;p58"/>
          <p:cNvSpPr/>
          <p:nvPr/>
        </p:nvSpPr>
        <p:spPr>
          <a:xfrm>
            <a:off x="261257" y="5874103"/>
            <a:ext cx="5133232" cy="270467"/>
          </a:xfrm>
          <a:prstGeom prst="rect">
            <a:avLst/>
          </a:prstGeom>
          <a:solidFill>
            <a:srgbClr val="A4D5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i="1">
                <a:solidFill>
                  <a:schemeClr val="dk1"/>
                </a:solidFill>
                <a:latin typeface="Calibri"/>
                <a:ea typeface="Calibri"/>
                <a:cs typeface="Calibri"/>
                <a:sym typeface="Calibri"/>
              </a:rPr>
              <a:t>Click each tab to know more.</a:t>
            </a:r>
            <a:endParaRPr sz="1600" i="1">
              <a:solidFill>
                <a:schemeClr val="dk1"/>
              </a:solidFill>
              <a:latin typeface="Calibri"/>
              <a:ea typeface="Calibri"/>
              <a:cs typeface="Calibri"/>
              <a:sym typeface="Calibri"/>
            </a:endParaRPr>
          </a:p>
        </p:txBody>
      </p:sp>
      <p:sp>
        <p:nvSpPr>
          <p:cNvPr id="707" name="Google Shape;707;p58"/>
          <p:cNvSpPr/>
          <p:nvPr/>
        </p:nvSpPr>
        <p:spPr>
          <a:xfrm>
            <a:off x="3484179" y="551793"/>
            <a:ext cx="8292662" cy="4824248"/>
          </a:xfrm>
          <a:prstGeom prst="rect">
            <a:avLst/>
          </a:prstGeom>
          <a:solidFill>
            <a:srgbClr val="5B9BD5">
              <a:alpha val="69803"/>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p58"/>
          <p:cNvSpPr txBox="1"/>
          <p:nvPr/>
        </p:nvSpPr>
        <p:spPr>
          <a:xfrm>
            <a:off x="4025461" y="614855"/>
            <a:ext cx="704718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Systematically observing objects, people, events, relationships, participation, and recording these observations.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Google Shape;709;p58"/>
          <p:cNvSpPr txBox="1"/>
          <p:nvPr/>
        </p:nvSpPr>
        <p:spPr>
          <a:xfrm>
            <a:off x="4025461" y="1766246"/>
            <a:ext cx="7047186"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Direct Observation helps to get a better picture of the situation, especially of things that are difficult to verbalize. It also helps to cross-check verbal information. Observations are analyzed afterwards; women participate in community meetings.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Google Shape;710;p58"/>
          <p:cNvSpPr txBox="1"/>
          <p:nvPr/>
        </p:nvSpPr>
        <p:spPr>
          <a:xfrm>
            <a:off x="4025461" y="3471635"/>
            <a:ext cx="704718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Everybody can participate in the activity.</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711;p58"/>
          <p:cNvSpPr txBox="1"/>
          <p:nvPr/>
        </p:nvSpPr>
        <p:spPr>
          <a:xfrm>
            <a:off x="4025461" y="4346027"/>
            <a:ext cx="7047186"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Think about the purpose of why you are in the community, and identify indicators, which you can assess through direct observation. These will make up your checklist.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712;p58"/>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Direct Observation </a:t>
            </a:r>
            <a:endParaRPr sz="18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8" name="Google Shape;718;p59"/>
          <p:cNvPicPr preferRelativeResize="0"/>
          <p:nvPr/>
        </p:nvPicPr>
        <p:blipFill rotWithShape="1">
          <a:blip r:embed="rId3">
            <a:alphaModFix/>
          </a:blip>
          <a:srcRect l="625"/>
          <a:stretch/>
        </p:blipFill>
        <p:spPr>
          <a:xfrm>
            <a:off x="20954" y="38100"/>
            <a:ext cx="12171045" cy="334976"/>
          </a:xfrm>
          <a:prstGeom prst="rect">
            <a:avLst/>
          </a:prstGeom>
          <a:noFill/>
          <a:ln>
            <a:noFill/>
          </a:ln>
        </p:spPr>
      </p:pic>
      <p:pic>
        <p:nvPicPr>
          <p:cNvPr id="719" name="Google Shape;719;p59" descr="The word or phrase Transect in a dictionary."/>
          <p:cNvPicPr preferRelativeResize="0"/>
          <p:nvPr/>
        </p:nvPicPr>
        <p:blipFill rotWithShape="1">
          <a:blip r:embed="rId4">
            <a:alphaModFix/>
          </a:blip>
          <a:srcRect/>
          <a:stretch/>
        </p:blipFill>
        <p:spPr>
          <a:xfrm>
            <a:off x="535136" y="465826"/>
            <a:ext cx="10937996" cy="5589917"/>
          </a:xfrm>
          <a:prstGeom prst="rect">
            <a:avLst/>
          </a:prstGeom>
          <a:noFill/>
          <a:ln>
            <a:noFill/>
          </a:ln>
        </p:spPr>
      </p:pic>
      <p:sp>
        <p:nvSpPr>
          <p:cNvPr id="720" name="Google Shape;720;p59"/>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23</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3</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create as is</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https://stock.adobe.com/in/images/the-word-or-phrase-transect-in-a-dictionary/309383792</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Sync the image with ax1.</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
        <p:nvSpPr>
          <p:cNvPr id="721" name="Google Shape;721;p59"/>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Transect Walk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p60"/>
          <p:cNvPicPr preferRelativeResize="0"/>
          <p:nvPr/>
        </p:nvPicPr>
        <p:blipFill rotWithShape="1">
          <a:blip r:embed="rId3">
            <a:alphaModFix/>
          </a:blip>
          <a:srcRect l="625"/>
          <a:stretch/>
        </p:blipFill>
        <p:spPr>
          <a:xfrm>
            <a:off x="20954" y="38100"/>
            <a:ext cx="12171045" cy="334976"/>
          </a:xfrm>
          <a:prstGeom prst="rect">
            <a:avLst/>
          </a:prstGeom>
          <a:noFill/>
          <a:ln>
            <a:noFill/>
          </a:ln>
        </p:spPr>
      </p:pic>
      <p:pic>
        <p:nvPicPr>
          <p:cNvPr id="728" name="Google Shape;728;p60" descr="The word or phrase Transect in a dictionary."/>
          <p:cNvPicPr preferRelativeResize="0"/>
          <p:nvPr/>
        </p:nvPicPr>
        <p:blipFill rotWithShape="1">
          <a:blip r:embed="rId4">
            <a:alphaModFix/>
          </a:blip>
          <a:srcRect/>
          <a:stretch/>
        </p:blipFill>
        <p:spPr>
          <a:xfrm>
            <a:off x="535136" y="465826"/>
            <a:ext cx="10937996" cy="5589917"/>
          </a:xfrm>
          <a:prstGeom prst="rect">
            <a:avLst/>
          </a:prstGeom>
          <a:noFill/>
          <a:ln>
            <a:noFill/>
          </a:ln>
        </p:spPr>
      </p:pic>
      <p:sp>
        <p:nvSpPr>
          <p:cNvPr id="729" name="Google Shape;729;p60"/>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dirty="0">
                <a:solidFill>
                  <a:schemeClr val="dk1"/>
                </a:solidFill>
                <a:latin typeface="Calibri"/>
                <a:ea typeface="Calibri"/>
                <a:cs typeface="Calibri"/>
                <a:sym typeface="Calibri"/>
              </a:rPr>
              <a:t>Viz. notes:</a:t>
            </a:r>
            <a:endParaRPr dirty="0"/>
          </a:p>
          <a:p>
            <a:pPr marL="0" marR="0" lvl="0" indent="0" algn="l" rtl="0">
              <a:spcBef>
                <a:spcPts val="600"/>
              </a:spcBef>
              <a:spcAft>
                <a:spcPts val="0"/>
              </a:spcAft>
              <a:buNone/>
            </a:pPr>
            <a:r>
              <a:rPr lang="en-IN" sz="1600" b="1" dirty="0">
                <a:solidFill>
                  <a:schemeClr val="dk1"/>
                </a:solidFill>
                <a:latin typeface="Calibri"/>
                <a:ea typeface="Calibri"/>
                <a:cs typeface="Calibri"/>
                <a:sym typeface="Calibri"/>
              </a:rPr>
              <a:t>Frame: 23</a:t>
            </a:r>
            <a:endParaRPr dirty="0"/>
          </a:p>
          <a:p>
            <a:pPr marL="0" marR="0" lvl="0" indent="0" algn="l" rtl="0">
              <a:spcBef>
                <a:spcPts val="600"/>
              </a:spcBef>
              <a:spcAft>
                <a:spcPts val="0"/>
              </a:spcAft>
              <a:buNone/>
            </a:pPr>
            <a:r>
              <a:rPr lang="en-IN" sz="1600" dirty="0">
                <a:solidFill>
                  <a:schemeClr val="dk1"/>
                </a:solidFill>
                <a:latin typeface="Calibri"/>
                <a:ea typeface="Calibri"/>
                <a:cs typeface="Calibri"/>
                <a:sym typeface="Calibri"/>
              </a:rPr>
              <a:t>Slide 2 of 3</a:t>
            </a:r>
            <a:endParaRPr dirty="0"/>
          </a:p>
          <a:p>
            <a:pPr marL="0" marR="0" lvl="0" indent="0" algn="l" rtl="0">
              <a:spcBef>
                <a:spcPts val="600"/>
              </a:spcBef>
              <a:spcAft>
                <a:spcPts val="0"/>
              </a:spcAft>
              <a:buNone/>
            </a:pPr>
            <a:r>
              <a:rPr lang="en-IN" sz="1600" b="1" dirty="0">
                <a:solidFill>
                  <a:schemeClr val="dk1"/>
                </a:solidFill>
                <a:latin typeface="Calibri"/>
                <a:ea typeface="Calibri"/>
                <a:cs typeface="Calibri"/>
                <a:sym typeface="Calibri"/>
              </a:rPr>
              <a:t>Layout Name: create as is</a:t>
            </a:r>
            <a:endParaRPr dirty="0"/>
          </a:p>
          <a:p>
            <a:pPr marL="0" marR="0" lvl="0" indent="0" algn="l" rtl="0">
              <a:spcBef>
                <a:spcPts val="600"/>
              </a:spcBef>
              <a:spcAft>
                <a:spcPts val="0"/>
              </a:spcAft>
              <a:buNone/>
            </a:pPr>
            <a:endParaRPr sz="16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dirty="0">
                <a:solidFill>
                  <a:schemeClr val="dk1"/>
                </a:solidFill>
                <a:latin typeface="Calibri"/>
                <a:ea typeface="Calibri"/>
                <a:cs typeface="Calibri"/>
                <a:sym typeface="Calibri"/>
              </a:rPr>
              <a:t>External Image</a:t>
            </a:r>
            <a:r>
              <a:rPr lang="en-IN" sz="1600" dirty="0">
                <a:solidFill>
                  <a:schemeClr val="dk1"/>
                </a:solidFill>
                <a:latin typeface="Calibri"/>
                <a:ea typeface="Calibri"/>
                <a:cs typeface="Calibri"/>
                <a:sym typeface="Calibri"/>
              </a:rPr>
              <a:t>:</a:t>
            </a:r>
            <a:endParaRPr dirty="0"/>
          </a:p>
          <a:p>
            <a:pPr lvl="0">
              <a:spcBef>
                <a:spcPts val="600"/>
              </a:spcBef>
            </a:pPr>
            <a:r>
              <a:rPr lang="en-IN" sz="1600" dirty="0">
                <a:hlinkClick r:id="rId5"/>
              </a:rPr>
              <a:t>https://www.shutterstock.com/image-photo/five-hand-drawn-light-bulbs-representing-1121696642</a:t>
            </a:r>
            <a:endParaRPr sz="1600" b="1" dirty="0">
              <a:solidFill>
                <a:schemeClr val="dk1"/>
              </a:solidFill>
              <a:latin typeface="Calibri"/>
              <a:ea typeface="Calibri"/>
              <a:cs typeface="Calibri"/>
              <a:sym typeface="Calibri"/>
            </a:endParaRPr>
          </a:p>
          <a:p>
            <a:pPr marL="0" marR="0" lvl="0" indent="0" algn="l" rtl="0">
              <a:spcBef>
                <a:spcPts val="600"/>
              </a:spcBef>
              <a:spcAft>
                <a:spcPts val="0"/>
              </a:spcAft>
              <a:buNone/>
            </a:pPr>
            <a:endParaRPr sz="1600" b="1" dirty="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dirty="0">
                <a:solidFill>
                  <a:schemeClr val="dk1"/>
                </a:solidFill>
                <a:latin typeface="Calibri"/>
                <a:ea typeface="Calibri"/>
                <a:cs typeface="Calibri"/>
                <a:sym typeface="Calibri"/>
              </a:rPr>
              <a:t>Treatment</a:t>
            </a:r>
            <a:r>
              <a:rPr lang="en-IN" sz="1600" dirty="0">
                <a:solidFill>
                  <a:schemeClr val="dk1"/>
                </a:solidFill>
                <a:latin typeface="Calibri"/>
                <a:ea typeface="Calibri"/>
                <a:cs typeface="Calibri"/>
                <a:sym typeface="Calibri"/>
              </a:rPr>
              <a:t>:</a:t>
            </a:r>
            <a:endParaRPr dirty="0"/>
          </a:p>
          <a:p>
            <a:pPr marL="0" marR="0" lvl="0" indent="0" algn="l" rtl="0">
              <a:spcBef>
                <a:spcPts val="600"/>
              </a:spcBef>
              <a:spcAft>
                <a:spcPts val="0"/>
              </a:spcAft>
              <a:buNone/>
            </a:pPr>
            <a:r>
              <a:rPr lang="en-IN" sz="1600" dirty="0">
                <a:solidFill>
                  <a:schemeClr val="dk1"/>
                </a:solidFill>
                <a:latin typeface="Calibri"/>
                <a:ea typeface="Calibri"/>
                <a:cs typeface="Calibri"/>
                <a:sym typeface="Calibri"/>
              </a:rPr>
              <a:t>Fade the BG image from the previous slide. Now, show the image on the left in sync with the audio “Transect walk with key-informants of the community helps to explore spatial differences or land use zones “. Show the rest of the text with the corresponding OST.</a:t>
            </a:r>
            <a:endParaRPr sz="1600" dirty="0">
              <a:solidFill>
                <a:schemeClr val="dk1"/>
              </a:solidFill>
              <a:latin typeface="Calibri"/>
              <a:ea typeface="Calibri"/>
              <a:cs typeface="Calibri"/>
              <a:sym typeface="Calibri"/>
            </a:endParaRPr>
          </a:p>
          <a:p>
            <a:pPr marL="0" marR="0" lvl="0" indent="0" algn="l" rtl="0">
              <a:spcBef>
                <a:spcPts val="600"/>
              </a:spcBef>
              <a:spcAft>
                <a:spcPts val="0"/>
              </a:spcAft>
              <a:buNone/>
            </a:pPr>
            <a:endParaRPr sz="1600" dirty="0">
              <a:solidFill>
                <a:schemeClr val="dk1"/>
              </a:solidFill>
              <a:latin typeface="Calibri"/>
              <a:ea typeface="Calibri"/>
              <a:cs typeface="Calibri"/>
              <a:sym typeface="Calibri"/>
            </a:endParaRPr>
          </a:p>
        </p:txBody>
      </p:sp>
      <p:sp>
        <p:nvSpPr>
          <p:cNvPr id="730" name="Google Shape;730;p60"/>
          <p:cNvSpPr/>
          <p:nvPr/>
        </p:nvSpPr>
        <p:spPr>
          <a:xfrm>
            <a:off x="396815" y="448574"/>
            <a:ext cx="11507638" cy="5762445"/>
          </a:xfrm>
          <a:prstGeom prst="rect">
            <a:avLst/>
          </a:prstGeom>
          <a:solidFill>
            <a:srgbClr val="5B9BD5">
              <a:alpha val="69803"/>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60"/>
          <p:cNvSpPr/>
          <p:nvPr/>
        </p:nvSpPr>
        <p:spPr>
          <a:xfrm>
            <a:off x="7837291" y="864406"/>
            <a:ext cx="2104846" cy="93165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Observing</a:t>
            </a:r>
            <a:endParaRPr sz="1800">
              <a:solidFill>
                <a:schemeClr val="dk1"/>
              </a:solidFill>
              <a:latin typeface="Calibri"/>
              <a:ea typeface="Calibri"/>
              <a:cs typeface="Calibri"/>
              <a:sym typeface="Calibri"/>
            </a:endParaRPr>
          </a:p>
        </p:txBody>
      </p:sp>
      <p:sp>
        <p:nvSpPr>
          <p:cNvPr id="732" name="Google Shape;732;p60"/>
          <p:cNvSpPr/>
          <p:nvPr/>
        </p:nvSpPr>
        <p:spPr>
          <a:xfrm>
            <a:off x="7837291" y="2117799"/>
            <a:ext cx="2104846" cy="93165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Asking</a:t>
            </a:r>
            <a:endParaRPr sz="1800">
              <a:solidFill>
                <a:schemeClr val="dk1"/>
              </a:solidFill>
              <a:latin typeface="Calibri"/>
              <a:ea typeface="Calibri"/>
              <a:cs typeface="Calibri"/>
              <a:sym typeface="Calibri"/>
            </a:endParaRPr>
          </a:p>
        </p:txBody>
      </p:sp>
      <p:sp>
        <p:nvSpPr>
          <p:cNvPr id="733" name="Google Shape;733;p60"/>
          <p:cNvSpPr/>
          <p:nvPr/>
        </p:nvSpPr>
        <p:spPr>
          <a:xfrm>
            <a:off x="7837291" y="3260784"/>
            <a:ext cx="2104846" cy="93165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Listening</a:t>
            </a:r>
            <a:endParaRPr sz="1800">
              <a:solidFill>
                <a:schemeClr val="dk1"/>
              </a:solidFill>
              <a:latin typeface="Calibri"/>
              <a:ea typeface="Calibri"/>
              <a:cs typeface="Calibri"/>
              <a:sym typeface="Calibri"/>
            </a:endParaRPr>
          </a:p>
        </p:txBody>
      </p:sp>
      <p:sp>
        <p:nvSpPr>
          <p:cNvPr id="734" name="Google Shape;734;p60"/>
          <p:cNvSpPr/>
          <p:nvPr/>
        </p:nvSpPr>
        <p:spPr>
          <a:xfrm>
            <a:off x="7837291" y="4403769"/>
            <a:ext cx="2104846" cy="93165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Producing</a:t>
            </a:r>
            <a:endParaRPr sz="1800">
              <a:solidFill>
                <a:schemeClr val="dk1"/>
              </a:solidFill>
              <a:latin typeface="Calibri"/>
              <a:ea typeface="Calibri"/>
              <a:cs typeface="Calibri"/>
              <a:sym typeface="Calibri"/>
            </a:endParaRPr>
          </a:p>
        </p:txBody>
      </p:sp>
      <p:sp>
        <p:nvSpPr>
          <p:cNvPr id="736" name="Google Shape;736;p60"/>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Transect Walk </a:t>
            </a:r>
            <a:endParaRPr sz="180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0C879DA-7A1D-4035-AE14-D46113AC120B}"/>
              </a:ext>
            </a:extLst>
          </p:cNvPr>
          <p:cNvPicPr>
            <a:picLocks noChangeAspect="1"/>
          </p:cNvPicPr>
          <p:nvPr/>
        </p:nvPicPr>
        <p:blipFill>
          <a:blip r:embed="rId6"/>
          <a:stretch>
            <a:fillRect/>
          </a:stretch>
        </p:blipFill>
        <p:spPr>
          <a:xfrm>
            <a:off x="1258510" y="1193105"/>
            <a:ext cx="5464379" cy="371269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744" name="Google Shape;744;p61" descr="The word or phrase Transect in a dictionary."/>
          <p:cNvPicPr preferRelativeResize="0"/>
          <p:nvPr/>
        </p:nvPicPr>
        <p:blipFill rotWithShape="1">
          <a:blip r:embed="rId3">
            <a:alphaModFix/>
          </a:blip>
          <a:srcRect/>
          <a:stretch/>
        </p:blipFill>
        <p:spPr>
          <a:xfrm>
            <a:off x="535136" y="465826"/>
            <a:ext cx="10937996" cy="5589917"/>
          </a:xfrm>
          <a:prstGeom prst="rect">
            <a:avLst/>
          </a:prstGeom>
          <a:noFill/>
          <a:ln>
            <a:noFill/>
          </a:ln>
        </p:spPr>
      </p:pic>
      <p:sp>
        <p:nvSpPr>
          <p:cNvPr id="745" name="Google Shape;745;p61"/>
          <p:cNvSpPr/>
          <p:nvPr/>
        </p:nvSpPr>
        <p:spPr>
          <a:xfrm>
            <a:off x="396815" y="448574"/>
            <a:ext cx="11507638" cy="5762445"/>
          </a:xfrm>
          <a:prstGeom prst="rect">
            <a:avLst/>
          </a:prstGeom>
          <a:solidFill>
            <a:srgbClr val="5B9BD5">
              <a:alpha val="69803"/>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46" name="Google Shape;746;p61"/>
          <p:cNvPicPr preferRelativeResize="0"/>
          <p:nvPr/>
        </p:nvPicPr>
        <p:blipFill rotWithShape="1">
          <a:blip r:embed="rId4">
            <a:alphaModFix/>
          </a:blip>
          <a:srcRect l="625"/>
          <a:stretch/>
        </p:blipFill>
        <p:spPr>
          <a:xfrm>
            <a:off x="20954" y="38100"/>
            <a:ext cx="12171045" cy="334976"/>
          </a:xfrm>
          <a:prstGeom prst="rect">
            <a:avLst/>
          </a:prstGeom>
          <a:noFill/>
          <a:ln>
            <a:noFill/>
          </a:ln>
        </p:spPr>
      </p:pic>
      <p:sp>
        <p:nvSpPr>
          <p:cNvPr id="747" name="Google Shape;747;p61"/>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23</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3 of 3</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Please use the infographic template. Slide 29</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https://t4.ftcdn.net/jpg/01/23/24/61/240_F_123246138_TodFvWggh4AhYrahAfxdMizhT2X46Q2Q.jpg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r>
              <a:rPr lang="en-IN" sz="1600">
                <a:solidFill>
                  <a:schemeClr val="dk1"/>
                </a:solidFill>
                <a:latin typeface="Calibri"/>
                <a:ea typeface="Calibri"/>
                <a:cs typeface="Calibri"/>
                <a:sym typeface="Calibri"/>
              </a:rPr>
              <a: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Keep the BG image same from the previous slide. Now show the info graphic in sync with AX3 in the centre. The other OST with AX4 to AX6.</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 </a:t>
            </a:r>
            <a:endParaRPr/>
          </a:p>
        </p:txBody>
      </p:sp>
      <p:grpSp>
        <p:nvGrpSpPr>
          <p:cNvPr id="748" name="Google Shape;748;p61"/>
          <p:cNvGrpSpPr/>
          <p:nvPr/>
        </p:nvGrpSpPr>
        <p:grpSpPr>
          <a:xfrm>
            <a:off x="3338423" y="465826"/>
            <a:ext cx="5607170" cy="5607170"/>
            <a:chOff x="2682815" y="0"/>
            <a:chExt cx="5607170" cy="5607170"/>
          </a:xfrm>
        </p:grpSpPr>
        <p:sp>
          <p:nvSpPr>
            <p:cNvPr id="749" name="Google Shape;749;p61"/>
            <p:cNvSpPr/>
            <p:nvPr/>
          </p:nvSpPr>
          <p:spPr>
            <a:xfrm>
              <a:off x="4084607" y="0"/>
              <a:ext cx="2803585" cy="2803585"/>
            </a:xfrm>
            <a:prstGeom prst="triangle">
              <a:avLst>
                <a:gd name="adj" fmla="val 50000"/>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1"/>
            <p:cNvSpPr txBox="1"/>
            <p:nvPr/>
          </p:nvSpPr>
          <p:spPr>
            <a:xfrm>
              <a:off x="4785503" y="1401793"/>
              <a:ext cx="1401793" cy="1401792"/>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IN" sz="1400">
                  <a:solidFill>
                    <a:schemeClr val="dk1"/>
                  </a:solidFill>
                  <a:latin typeface="Calibri"/>
                  <a:ea typeface="Calibri"/>
                  <a:cs typeface="Calibri"/>
                  <a:sym typeface="Calibri"/>
                </a:rPr>
                <a:t>Visualize interactions between physical environment and human activities.</a:t>
              </a:r>
              <a:endParaRPr sz="1400">
                <a:solidFill>
                  <a:schemeClr val="lt1"/>
                </a:solidFill>
                <a:latin typeface="Calibri"/>
                <a:ea typeface="Calibri"/>
                <a:cs typeface="Calibri"/>
                <a:sym typeface="Calibri"/>
              </a:endParaRPr>
            </a:p>
          </p:txBody>
        </p:sp>
        <p:sp>
          <p:nvSpPr>
            <p:cNvPr id="751" name="Google Shape;751;p61"/>
            <p:cNvSpPr/>
            <p:nvPr/>
          </p:nvSpPr>
          <p:spPr>
            <a:xfrm>
              <a:off x="2682815" y="2803585"/>
              <a:ext cx="2803585" cy="2803585"/>
            </a:xfrm>
            <a:prstGeom prst="triangle">
              <a:avLst>
                <a:gd name="adj" fmla="val 50000"/>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1"/>
            <p:cNvSpPr txBox="1"/>
            <p:nvPr/>
          </p:nvSpPr>
          <p:spPr>
            <a:xfrm>
              <a:off x="3383711" y="4205378"/>
              <a:ext cx="1401793" cy="1401792"/>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IN" sz="1400">
                  <a:solidFill>
                    <a:schemeClr val="dk1"/>
                  </a:solidFill>
                  <a:latin typeface="Calibri"/>
                  <a:ea typeface="Calibri"/>
                  <a:cs typeface="Calibri"/>
                  <a:sym typeface="Calibri"/>
                </a:rPr>
                <a:t>Identify danger zones, evacuation sites, local resources used during emergency periods.</a:t>
              </a:r>
              <a:endParaRPr/>
            </a:p>
          </p:txBody>
        </p:sp>
        <p:sp>
          <p:nvSpPr>
            <p:cNvPr id="753" name="Google Shape;753;p61"/>
            <p:cNvSpPr/>
            <p:nvPr/>
          </p:nvSpPr>
          <p:spPr>
            <a:xfrm rot="10800000">
              <a:off x="4084607" y="2803585"/>
              <a:ext cx="2803585" cy="2803585"/>
            </a:xfrm>
            <a:prstGeom prst="triangle">
              <a:avLst>
                <a:gd name="adj" fmla="val 50000"/>
              </a:avLst>
            </a:prstGeom>
            <a:solidFill>
              <a:srgbClr val="D8D8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1"/>
            <p:cNvSpPr txBox="1"/>
            <p:nvPr/>
          </p:nvSpPr>
          <p:spPr>
            <a:xfrm>
              <a:off x="4785503" y="2803585"/>
              <a:ext cx="1401793" cy="1401792"/>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IN" sz="2200">
                  <a:solidFill>
                    <a:schemeClr val="lt1"/>
                  </a:solidFill>
                  <a:latin typeface="Calibri"/>
                  <a:ea typeface="Calibri"/>
                  <a:cs typeface="Calibri"/>
                  <a:sym typeface="Calibri"/>
                </a:rPr>
                <a:t>Why do we need Transect Walk?</a:t>
              </a:r>
              <a:endParaRPr sz="2200">
                <a:solidFill>
                  <a:schemeClr val="lt1"/>
                </a:solidFill>
                <a:latin typeface="Calibri"/>
                <a:ea typeface="Calibri"/>
                <a:cs typeface="Calibri"/>
                <a:sym typeface="Calibri"/>
              </a:endParaRPr>
            </a:p>
          </p:txBody>
        </p:sp>
        <p:sp>
          <p:nvSpPr>
            <p:cNvPr id="755" name="Google Shape;755;p61"/>
            <p:cNvSpPr/>
            <p:nvPr/>
          </p:nvSpPr>
          <p:spPr>
            <a:xfrm>
              <a:off x="5486400" y="2803585"/>
              <a:ext cx="2803585" cy="2803585"/>
            </a:xfrm>
            <a:prstGeom prst="triangle">
              <a:avLst>
                <a:gd name="adj" fmla="val 50000"/>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1"/>
            <p:cNvSpPr txBox="1"/>
            <p:nvPr/>
          </p:nvSpPr>
          <p:spPr>
            <a:xfrm>
              <a:off x="6187296" y="4205378"/>
              <a:ext cx="1401793" cy="1401792"/>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IN" sz="1400">
                  <a:solidFill>
                    <a:schemeClr val="dk1"/>
                  </a:solidFill>
                  <a:latin typeface="Calibri"/>
                  <a:ea typeface="Calibri"/>
                  <a:cs typeface="Calibri"/>
                  <a:sym typeface="Calibri"/>
                </a:rPr>
                <a:t>Seek problems and opportunities</a:t>
              </a:r>
              <a:endParaRPr/>
            </a:p>
          </p:txBody>
        </p:sp>
      </p:grpSp>
      <p:sp>
        <p:nvSpPr>
          <p:cNvPr id="757" name="Google Shape;757;p61"/>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Transect Walk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7"/>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Frame: 3</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Learning Objectives</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Layout Name</a:t>
            </a:r>
            <a:r>
              <a:rPr lang="en-IN" sz="1800">
                <a:solidFill>
                  <a:schemeClr val="dk1"/>
                </a:solidFill>
                <a:latin typeface="Calibri"/>
                <a:ea typeface="Calibri"/>
                <a:cs typeface="Calibri"/>
                <a:sym typeface="Calibri"/>
              </a:rPr>
              <a:t>: </a:t>
            </a:r>
            <a:r>
              <a:rPr lang="en-IN" sz="1800" i="1">
                <a:solidFill>
                  <a:schemeClr val="dk1"/>
                </a:solidFill>
                <a:latin typeface="Calibri"/>
                <a:ea typeface="Calibri"/>
                <a:cs typeface="Calibri"/>
                <a:sym typeface="Calibri"/>
              </a:rPr>
              <a:t>Learning Objectives</a:t>
            </a:r>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External Icons</a:t>
            </a:r>
            <a:r>
              <a:rPr lang="en-IN" sz="1800">
                <a:solidFill>
                  <a:schemeClr val="dk1"/>
                </a:solidFill>
                <a:latin typeface="Calibri"/>
                <a:ea typeface="Calibri"/>
                <a:cs typeface="Calibri"/>
                <a:sym typeface="Calibri"/>
              </a:rPr>
              <a:t>: </a:t>
            </a:r>
            <a:endParaRPr/>
          </a:p>
          <a:p>
            <a:pPr marL="0" marR="0" lvl="0" indent="0" algn="l" rtl="0">
              <a:spcBef>
                <a:spcPts val="600"/>
              </a:spcBef>
              <a:spcAft>
                <a:spcPts val="0"/>
              </a:spcAft>
              <a:buNone/>
            </a:pPr>
            <a:r>
              <a:rPr lang="en-IN" sz="1800" u="sng">
                <a:solidFill>
                  <a:schemeClr val="hlink"/>
                </a:solidFill>
                <a:latin typeface="Calibri"/>
                <a:ea typeface="Calibri"/>
                <a:cs typeface="Calibri"/>
                <a:sym typeface="Calibri"/>
                <a:hlinkClick r:id="rId4"/>
              </a:rPr>
              <a:t>https://static.thenounproject.com/png/2064324-200.png</a:t>
            </a: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u="sng">
                <a:solidFill>
                  <a:schemeClr val="hlink"/>
                </a:solidFill>
                <a:latin typeface="Calibri"/>
                <a:ea typeface="Calibri"/>
                <a:cs typeface="Calibri"/>
                <a:sym typeface="Calibri"/>
                <a:hlinkClick r:id="rId5"/>
              </a:rPr>
              <a:t>https://static.thenounproject.com/png/3000289-200.png</a:t>
            </a: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u="sng">
                <a:solidFill>
                  <a:schemeClr val="hlink"/>
                </a:solidFill>
                <a:latin typeface="Calibri"/>
                <a:ea typeface="Calibri"/>
                <a:cs typeface="Calibri"/>
                <a:sym typeface="Calibri"/>
                <a:hlinkClick r:id="rId6"/>
              </a:rPr>
              <a:t>https://static.thenounproject.com/png/2965944-200.png</a:t>
            </a: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u="sng">
                <a:solidFill>
                  <a:schemeClr val="hlink"/>
                </a:solidFill>
                <a:latin typeface="Calibri"/>
                <a:ea typeface="Calibri"/>
                <a:cs typeface="Calibri"/>
                <a:sym typeface="Calibri"/>
                <a:hlinkClick r:id="rId7"/>
              </a:rPr>
              <a:t>https://static.thenounproject.com/png/2208338-200.png</a:t>
            </a: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u="sng">
                <a:solidFill>
                  <a:schemeClr val="hlink"/>
                </a:solidFill>
                <a:latin typeface="Calibri"/>
                <a:ea typeface="Calibri"/>
                <a:cs typeface="Calibri"/>
                <a:sym typeface="Calibri"/>
                <a:hlinkClick r:id="rId8"/>
              </a:rPr>
              <a:t>https://stock.adobe.com/in/images/dartscheibe/177128369</a:t>
            </a:r>
            <a:endParaRPr sz="18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Follow the same strategy as in other courses.</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On completion of audio, the Next button activates, and the learner can proceed to the Next frame.</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p:txBody>
      </p:sp>
      <p:sp>
        <p:nvSpPr>
          <p:cNvPr id="130" name="Google Shape;130;p17"/>
          <p:cNvSpPr txBox="1"/>
          <p:nvPr/>
        </p:nvSpPr>
        <p:spPr>
          <a:xfrm>
            <a:off x="0" y="-9130"/>
            <a:ext cx="46177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Splash Game</a:t>
            </a:r>
            <a:endParaRPr/>
          </a:p>
        </p:txBody>
      </p:sp>
      <p:sp>
        <p:nvSpPr>
          <p:cNvPr id="131" name="Google Shape;131;p17"/>
          <p:cNvSpPr/>
          <p:nvPr/>
        </p:nvSpPr>
        <p:spPr>
          <a:xfrm>
            <a:off x="11410950" y="6324600"/>
            <a:ext cx="628650" cy="360297"/>
          </a:xfrm>
          <a:prstGeom prst="rect">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7"/>
          <p:cNvSpPr/>
          <p:nvPr/>
        </p:nvSpPr>
        <p:spPr>
          <a:xfrm>
            <a:off x="0" y="360202"/>
            <a:ext cx="47625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dk1"/>
              </a:solidFill>
              <a:latin typeface="Calibri"/>
              <a:ea typeface="Calibri"/>
              <a:cs typeface="Calibri"/>
              <a:sym typeface="Calibri"/>
            </a:endParaRPr>
          </a:p>
        </p:txBody>
      </p:sp>
      <p:sp>
        <p:nvSpPr>
          <p:cNvPr id="133" name="Google Shape;133;p17"/>
          <p:cNvSpPr/>
          <p:nvPr/>
        </p:nvSpPr>
        <p:spPr>
          <a:xfrm>
            <a:off x="34290" y="-21753"/>
            <a:ext cx="4583430" cy="38195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Learning Objectives</a:t>
            </a:r>
            <a:endParaRPr sz="1800">
              <a:solidFill>
                <a:schemeClr val="lt1"/>
              </a:solidFill>
              <a:latin typeface="Calibri"/>
              <a:ea typeface="Calibri"/>
              <a:cs typeface="Calibri"/>
              <a:sym typeface="Calibri"/>
            </a:endParaRPr>
          </a:p>
        </p:txBody>
      </p:sp>
      <p:pic>
        <p:nvPicPr>
          <p:cNvPr id="134" name="Google Shape;134;p17"/>
          <p:cNvPicPr preferRelativeResize="0"/>
          <p:nvPr/>
        </p:nvPicPr>
        <p:blipFill rotWithShape="1">
          <a:blip r:embed="rId9">
            <a:alphaModFix/>
          </a:blip>
          <a:srcRect l="625"/>
          <a:stretch/>
        </p:blipFill>
        <p:spPr>
          <a:xfrm>
            <a:off x="20954" y="38100"/>
            <a:ext cx="12171045" cy="334976"/>
          </a:xfrm>
          <a:prstGeom prst="rect">
            <a:avLst/>
          </a:prstGeom>
          <a:noFill/>
          <a:ln>
            <a:noFill/>
          </a:ln>
        </p:spPr>
      </p:pic>
      <p:sp>
        <p:nvSpPr>
          <p:cNvPr id="135" name="Google Shape;135;p17"/>
          <p:cNvSpPr/>
          <p:nvPr/>
        </p:nvSpPr>
        <p:spPr>
          <a:xfrm>
            <a:off x="20954" y="38100"/>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Learning Objectives</a:t>
            </a:r>
            <a:endParaRPr sz="1800">
              <a:solidFill>
                <a:schemeClr val="lt1"/>
              </a:solidFill>
              <a:latin typeface="Calibri"/>
              <a:ea typeface="Calibri"/>
              <a:cs typeface="Calibri"/>
              <a:sym typeface="Calibri"/>
            </a:endParaRPr>
          </a:p>
        </p:txBody>
      </p:sp>
      <p:sp>
        <p:nvSpPr>
          <p:cNvPr id="136" name="Google Shape;136;p17"/>
          <p:cNvSpPr txBox="1"/>
          <p:nvPr/>
        </p:nvSpPr>
        <p:spPr>
          <a:xfrm>
            <a:off x="99390" y="520146"/>
            <a:ext cx="9680284" cy="16312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When you have completed this session, you will be able to:</a:t>
            </a:r>
            <a:endParaRPr/>
          </a:p>
          <a:p>
            <a:pPr marL="0" marR="0" lvl="0" indent="0" algn="l" rtl="0">
              <a:spcBef>
                <a:spcPts val="120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7" name="Google Shape;137;p17"/>
          <p:cNvGrpSpPr/>
          <p:nvPr/>
        </p:nvGrpSpPr>
        <p:grpSpPr>
          <a:xfrm>
            <a:off x="291423" y="1152938"/>
            <a:ext cx="6646104" cy="3554819"/>
            <a:chOff x="1364835" y="1391478"/>
            <a:chExt cx="6646104" cy="3554819"/>
          </a:xfrm>
        </p:grpSpPr>
        <p:sp>
          <p:nvSpPr>
            <p:cNvPr id="138" name="Google Shape;138;p17"/>
            <p:cNvSpPr txBox="1"/>
            <p:nvPr/>
          </p:nvSpPr>
          <p:spPr>
            <a:xfrm>
              <a:off x="1749287" y="1391478"/>
              <a:ext cx="6261652" cy="3554819"/>
            </a:xfrm>
            <a:prstGeom prst="rect">
              <a:avLst/>
            </a:prstGeom>
            <a:noFill/>
            <a:ln>
              <a:noFill/>
            </a:ln>
          </p:spPr>
          <p:txBody>
            <a:bodyPr spcFirstLastPara="1" wrap="square" lIns="91425" tIns="45700" rIns="91425" bIns="45700" anchor="t" anchorCtr="0">
              <a:noAutofit/>
            </a:bodyPr>
            <a:lstStyle/>
            <a:p>
              <a:pPr marL="971550" marR="0" lvl="1" indent="-514350" algn="l" rtl="0">
                <a:lnSpc>
                  <a:spcPct val="250000"/>
                </a:lnSpc>
                <a:spcBef>
                  <a:spcPts val="0"/>
                </a:spcBef>
                <a:spcAft>
                  <a:spcPts val="0"/>
                </a:spcAft>
                <a:buNone/>
              </a:pPr>
              <a:r>
                <a:rPr lang="en-IN" sz="1800" b="0" i="0" u="none" strike="noStrike" cap="none">
                  <a:solidFill>
                    <a:schemeClr val="dk1"/>
                  </a:solidFill>
                  <a:latin typeface="Calibri"/>
                  <a:ea typeface="Calibri"/>
                  <a:cs typeface="Calibri"/>
                  <a:sym typeface="Calibri"/>
                </a:rPr>
                <a:t>Identify different tools used in risk assessment.</a:t>
              </a:r>
              <a:endParaRPr/>
            </a:p>
            <a:p>
              <a:pPr marL="971550" marR="0" lvl="1" indent="-514350" algn="l" rtl="0">
                <a:lnSpc>
                  <a:spcPct val="250000"/>
                </a:lnSpc>
                <a:spcBef>
                  <a:spcPts val="0"/>
                </a:spcBef>
                <a:spcAft>
                  <a:spcPts val="0"/>
                </a:spcAft>
                <a:buNone/>
              </a:pPr>
              <a:r>
                <a:rPr lang="en-IN" sz="1800" b="0" i="0" u="none" strike="noStrike" cap="none">
                  <a:solidFill>
                    <a:schemeClr val="dk1"/>
                  </a:solidFill>
                  <a:latin typeface="Calibri"/>
                  <a:ea typeface="Calibri"/>
                  <a:cs typeface="Calibri"/>
                  <a:sym typeface="Calibri"/>
                </a:rPr>
                <a:t>Explain the purpose of each assessment tool.</a:t>
              </a:r>
              <a:endParaRPr/>
            </a:p>
            <a:p>
              <a:pPr marL="971550" marR="0" lvl="1" indent="-514350" algn="l" rtl="0">
                <a:lnSpc>
                  <a:spcPct val="250000"/>
                </a:lnSpc>
                <a:spcBef>
                  <a:spcPts val="0"/>
                </a:spcBef>
                <a:spcAft>
                  <a:spcPts val="0"/>
                </a:spcAft>
                <a:buNone/>
              </a:pPr>
              <a:r>
                <a:rPr lang="en-IN" sz="1800" b="0" i="0" u="none" strike="noStrike" cap="none">
                  <a:solidFill>
                    <a:schemeClr val="dk1"/>
                  </a:solidFill>
                  <a:latin typeface="Calibri"/>
                  <a:ea typeface="Calibri"/>
                  <a:cs typeface="Calibri"/>
                  <a:sym typeface="Calibri"/>
                </a:rPr>
                <a:t>List the process of each assessment tool.</a:t>
              </a:r>
              <a:endParaRPr/>
            </a:p>
            <a:p>
              <a:pPr marL="971550" marR="0" lvl="1" indent="-514350" algn="l" rtl="0">
                <a:lnSpc>
                  <a:spcPct val="250000"/>
                </a:lnSpc>
                <a:spcBef>
                  <a:spcPts val="0"/>
                </a:spcBef>
                <a:spcAft>
                  <a:spcPts val="0"/>
                </a:spcAft>
                <a:buNone/>
              </a:pPr>
              <a:r>
                <a:rPr lang="en-IN" sz="1800" b="0" i="0" u="none" strike="noStrike" cap="none">
                  <a:solidFill>
                    <a:schemeClr val="dk1"/>
                  </a:solidFill>
                  <a:latin typeface="Calibri"/>
                  <a:ea typeface="Calibri"/>
                  <a:cs typeface="Calibri"/>
                  <a:sym typeface="Calibri"/>
                </a:rPr>
                <a:t>Understand the characteristics of each assessment tool.</a:t>
              </a:r>
              <a:endParaRPr/>
            </a:p>
            <a:p>
              <a:pPr marL="514350" marR="0" lvl="0" indent="-400050" algn="l" rtl="0">
                <a:lnSpc>
                  <a:spcPct val="2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pSp>
          <p:nvGrpSpPr>
            <p:cNvPr id="139" name="Google Shape;139;p17"/>
            <p:cNvGrpSpPr/>
            <p:nvPr/>
          </p:nvGrpSpPr>
          <p:grpSpPr>
            <a:xfrm>
              <a:off x="1364835" y="1570383"/>
              <a:ext cx="865881" cy="2706026"/>
              <a:chOff x="1364835" y="1570383"/>
              <a:chExt cx="865881" cy="2706026"/>
            </a:xfrm>
          </p:grpSpPr>
          <p:grpSp>
            <p:nvGrpSpPr>
              <p:cNvPr id="140" name="Google Shape;140;p17"/>
              <p:cNvGrpSpPr/>
              <p:nvPr/>
            </p:nvGrpSpPr>
            <p:grpSpPr>
              <a:xfrm>
                <a:off x="1364835" y="1570383"/>
                <a:ext cx="865881" cy="2087218"/>
                <a:chOff x="1364835" y="1570383"/>
                <a:chExt cx="865881" cy="2087218"/>
              </a:xfrm>
            </p:grpSpPr>
            <p:pic>
              <p:nvPicPr>
                <p:cNvPr id="141" name="Google Shape;141;p17" descr="https://static.thenounproject.com/png/2064324-200.png"/>
                <p:cNvPicPr preferRelativeResize="0"/>
                <p:nvPr/>
              </p:nvPicPr>
              <p:blipFill rotWithShape="1">
                <a:blip r:embed="rId10">
                  <a:alphaModFix/>
                </a:blip>
                <a:srcRect/>
                <a:stretch/>
              </p:blipFill>
              <p:spPr>
                <a:xfrm>
                  <a:off x="1549614" y="1570383"/>
                  <a:ext cx="510961" cy="510961"/>
                </a:xfrm>
                <a:prstGeom prst="rect">
                  <a:avLst/>
                </a:prstGeom>
                <a:noFill/>
                <a:ln>
                  <a:noFill/>
                </a:ln>
              </p:spPr>
            </p:pic>
            <p:pic>
              <p:nvPicPr>
                <p:cNvPr id="142" name="Google Shape;142;p17" descr="https://static.thenounproject.com/png/3000289-200.png"/>
                <p:cNvPicPr preferRelativeResize="0"/>
                <p:nvPr/>
              </p:nvPicPr>
              <p:blipFill rotWithShape="1">
                <a:blip r:embed="rId11">
                  <a:alphaModFix/>
                </a:blip>
                <a:srcRect/>
                <a:stretch/>
              </p:blipFill>
              <p:spPr>
                <a:xfrm>
                  <a:off x="1364835" y="2206486"/>
                  <a:ext cx="775253" cy="775253"/>
                </a:xfrm>
                <a:prstGeom prst="rect">
                  <a:avLst/>
                </a:prstGeom>
                <a:noFill/>
                <a:ln>
                  <a:noFill/>
                </a:ln>
              </p:spPr>
            </p:pic>
            <p:pic>
              <p:nvPicPr>
                <p:cNvPr id="143" name="Google Shape;143;p17"/>
                <p:cNvPicPr preferRelativeResize="0"/>
                <p:nvPr/>
              </p:nvPicPr>
              <p:blipFill rotWithShape="1">
                <a:blip r:embed="rId12">
                  <a:alphaModFix/>
                </a:blip>
                <a:srcRect/>
                <a:stretch/>
              </p:blipFill>
              <p:spPr>
                <a:xfrm>
                  <a:off x="1368120" y="2922519"/>
                  <a:ext cx="862596" cy="735082"/>
                </a:xfrm>
                <a:prstGeom prst="rect">
                  <a:avLst/>
                </a:prstGeom>
                <a:noFill/>
                <a:ln>
                  <a:noFill/>
                </a:ln>
              </p:spPr>
            </p:pic>
          </p:grpSp>
          <p:pic>
            <p:nvPicPr>
              <p:cNvPr id="144" name="Google Shape;144;p17"/>
              <p:cNvPicPr preferRelativeResize="0"/>
              <p:nvPr/>
            </p:nvPicPr>
            <p:blipFill rotWithShape="1">
              <a:blip r:embed="rId13">
                <a:alphaModFix/>
              </a:blip>
              <a:srcRect/>
              <a:stretch/>
            </p:blipFill>
            <p:spPr>
              <a:xfrm>
                <a:off x="1411358" y="3584299"/>
                <a:ext cx="697603" cy="692110"/>
              </a:xfrm>
              <a:prstGeom prst="rect">
                <a:avLst/>
              </a:prstGeom>
              <a:noFill/>
              <a:ln>
                <a:noFill/>
              </a:ln>
            </p:spPr>
          </p:pic>
        </p:grpSp>
      </p:grpSp>
      <p:pic>
        <p:nvPicPr>
          <p:cNvPr id="145" name="Google Shape;145;p17" descr="dartscheibe"/>
          <p:cNvPicPr preferRelativeResize="0"/>
          <p:nvPr/>
        </p:nvPicPr>
        <p:blipFill rotWithShape="1">
          <a:blip r:embed="rId14">
            <a:alphaModFix/>
          </a:blip>
          <a:srcRect/>
          <a:stretch/>
        </p:blipFill>
        <p:spPr>
          <a:xfrm>
            <a:off x="6520071" y="992217"/>
            <a:ext cx="5316198" cy="387626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62"/>
          <p:cNvSpPr/>
          <p:nvPr/>
        </p:nvSpPr>
        <p:spPr>
          <a:xfrm>
            <a:off x="12192000" y="0"/>
            <a:ext cx="4740038" cy="6818247"/>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24</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Content Slide </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1 of 3</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Template:</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No layout available</a:t>
            </a:r>
            <a:endParaRPr/>
          </a:p>
          <a:p>
            <a:pPr marL="0" marR="0" lvl="0" indent="0" algn="l" rtl="0">
              <a:spcBef>
                <a:spcPts val="0"/>
              </a:spcBef>
              <a:spcAft>
                <a:spcPts val="0"/>
              </a:spcAft>
              <a:buNone/>
            </a:pPr>
            <a:endParaRPr sz="1600" b="1" i="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Image</a:t>
            </a:r>
            <a:r>
              <a:rPr lang="en-IN" sz="16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IN" sz="1600">
                <a:solidFill>
                  <a:schemeClr val="dk1"/>
                </a:solidFill>
                <a:latin typeface="Calibri"/>
                <a:ea typeface="Calibri"/>
                <a:cs typeface="Calibri"/>
                <a:sym typeface="Calibri"/>
              </a:rPr>
              <a:t>From source ppt</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recreate the image with AX1.</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764" name="Google Shape;764;p62"/>
          <p:cNvPicPr preferRelativeResize="0"/>
          <p:nvPr/>
        </p:nvPicPr>
        <p:blipFill rotWithShape="1">
          <a:blip r:embed="rId3">
            <a:alphaModFix/>
          </a:blip>
          <a:srcRect l="625"/>
          <a:stretch/>
        </p:blipFill>
        <p:spPr>
          <a:xfrm>
            <a:off x="20954" y="38100"/>
            <a:ext cx="12171045" cy="334976"/>
          </a:xfrm>
          <a:prstGeom prst="rect">
            <a:avLst/>
          </a:prstGeom>
          <a:noFill/>
          <a:ln>
            <a:noFill/>
          </a:ln>
        </p:spPr>
      </p:pic>
      <p:pic>
        <p:nvPicPr>
          <p:cNvPr id="765" name="Google Shape;765;p62" descr="Baylao"/>
          <p:cNvPicPr preferRelativeResize="0"/>
          <p:nvPr/>
        </p:nvPicPr>
        <p:blipFill rotWithShape="1">
          <a:blip r:embed="rId4">
            <a:alphaModFix/>
          </a:blip>
          <a:srcRect l="4222" t="4521" r="8851" b="5391"/>
          <a:stretch/>
        </p:blipFill>
        <p:spPr>
          <a:xfrm>
            <a:off x="2445026" y="457199"/>
            <a:ext cx="8130209" cy="5685183"/>
          </a:xfrm>
          <a:prstGeom prst="rect">
            <a:avLst/>
          </a:prstGeom>
          <a:noFill/>
          <a:ln>
            <a:noFill/>
          </a:ln>
        </p:spPr>
      </p:pic>
      <p:sp>
        <p:nvSpPr>
          <p:cNvPr id="766" name="Google Shape;766;p62"/>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Community Sketch </a:t>
            </a:r>
            <a:endParaRPr sz="1800">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3"/>
          <p:cNvSpPr/>
          <p:nvPr/>
        </p:nvSpPr>
        <p:spPr>
          <a:xfrm>
            <a:off x="12192000" y="0"/>
            <a:ext cx="4740038" cy="6818247"/>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24</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Content Slide </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2 of 3</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Template:</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No layout available</a:t>
            </a:r>
            <a:endParaRPr/>
          </a:p>
          <a:p>
            <a:pPr marL="0" marR="0" lvl="0" indent="0" algn="l" rtl="0">
              <a:spcBef>
                <a:spcPts val="0"/>
              </a:spcBef>
              <a:spcAft>
                <a:spcPts val="0"/>
              </a:spcAft>
              <a:buNone/>
            </a:pPr>
            <a:endParaRPr sz="1600" b="1" i="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Icons</a:t>
            </a:r>
            <a:r>
              <a:rPr lang="en-IN" sz="16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IN" sz="1600" u="sng">
                <a:solidFill>
                  <a:schemeClr val="hlink"/>
                </a:solidFill>
                <a:latin typeface="Calibri"/>
                <a:ea typeface="Calibri"/>
                <a:cs typeface="Calibri"/>
                <a:sym typeface="Calibri"/>
                <a:hlinkClick r:id="rId3"/>
              </a:rPr>
              <a:t>https://stock.adobe.com/in/search/images?k=andsearch_type=empty-carousel-asset-clickandasset_id=335920355</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show the image with AX2. </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773" name="Google Shape;773;p63"/>
          <p:cNvPicPr preferRelativeResize="0"/>
          <p:nvPr/>
        </p:nvPicPr>
        <p:blipFill rotWithShape="1">
          <a:blip r:embed="rId4">
            <a:alphaModFix/>
          </a:blip>
          <a:srcRect l="625"/>
          <a:stretch/>
        </p:blipFill>
        <p:spPr>
          <a:xfrm>
            <a:off x="20954" y="38100"/>
            <a:ext cx="12171045" cy="334976"/>
          </a:xfrm>
          <a:prstGeom prst="rect">
            <a:avLst/>
          </a:prstGeom>
          <a:noFill/>
          <a:ln>
            <a:noFill/>
          </a:ln>
        </p:spPr>
      </p:pic>
      <p:sp>
        <p:nvSpPr>
          <p:cNvPr id="774" name="Google Shape;774;p63"/>
          <p:cNvSpPr/>
          <p:nvPr/>
        </p:nvSpPr>
        <p:spPr>
          <a:xfrm>
            <a:off x="20954" y="18222"/>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Participatory Community Risk Reduction Planning | What to plan?</a:t>
            </a:r>
            <a:endParaRPr/>
          </a:p>
        </p:txBody>
      </p:sp>
      <p:pic>
        <p:nvPicPr>
          <p:cNvPr id="775" name="Google Shape;775;p63"/>
          <p:cNvPicPr preferRelativeResize="0"/>
          <p:nvPr/>
        </p:nvPicPr>
        <p:blipFill rotWithShape="1">
          <a:blip r:embed="rId5">
            <a:alphaModFix/>
          </a:blip>
          <a:srcRect/>
          <a:stretch/>
        </p:blipFill>
        <p:spPr>
          <a:xfrm>
            <a:off x="311726" y="304851"/>
            <a:ext cx="11880273" cy="5825786"/>
          </a:xfrm>
          <a:prstGeom prst="rect">
            <a:avLst/>
          </a:prstGeom>
          <a:noFill/>
          <a:ln>
            <a:noFill/>
          </a:ln>
        </p:spPr>
      </p:pic>
      <p:sp>
        <p:nvSpPr>
          <p:cNvPr id="776" name="Google Shape;776;p63"/>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Community Sketch </a:t>
            </a:r>
            <a:endParaRPr sz="1800">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4"/>
          <p:cNvSpPr/>
          <p:nvPr/>
        </p:nvSpPr>
        <p:spPr>
          <a:xfrm>
            <a:off x="12192000" y="0"/>
            <a:ext cx="4740038" cy="6818247"/>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24</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Content Slide </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3 of 3</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Template:</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No layout available</a:t>
            </a:r>
            <a:endParaRPr/>
          </a:p>
          <a:p>
            <a:pPr marL="0" marR="0" lvl="0" indent="0" algn="l" rtl="0">
              <a:spcBef>
                <a:spcPts val="0"/>
              </a:spcBef>
              <a:spcAft>
                <a:spcPts val="0"/>
              </a:spcAft>
              <a:buNone/>
            </a:pPr>
            <a:endParaRPr sz="1600" b="1" i="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Icons</a:t>
            </a:r>
            <a:r>
              <a:rPr lang="en-IN" sz="16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IN" sz="1600" u="sng">
                <a:solidFill>
                  <a:schemeClr val="hlink"/>
                </a:solidFill>
                <a:latin typeface="Calibri"/>
                <a:ea typeface="Calibri"/>
                <a:cs typeface="Calibri"/>
                <a:sym typeface="Calibri"/>
                <a:hlinkClick r:id="rId3"/>
              </a:rPr>
              <a:t>https://stock.adobe.com/in/search/images?k=andsearch_type=empty-carousel-asset-clickandasset_id=334592650</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show the image with AX3. </a:t>
            </a:r>
            <a:endParaRPr/>
          </a:p>
          <a:p>
            <a:pPr marL="0" marR="0" lvl="0" indent="0" algn="l" rtl="0">
              <a:spcBef>
                <a:spcPts val="600"/>
              </a:spcBef>
              <a:spcAft>
                <a:spcPts val="0"/>
              </a:spcAft>
              <a:buNone/>
            </a:pPr>
            <a:endParaRPr sz="1600" b="1">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pic>
        <p:nvPicPr>
          <p:cNvPr id="783" name="Google Shape;783;p64"/>
          <p:cNvPicPr preferRelativeResize="0"/>
          <p:nvPr/>
        </p:nvPicPr>
        <p:blipFill rotWithShape="1">
          <a:blip r:embed="rId4">
            <a:alphaModFix/>
          </a:blip>
          <a:srcRect l="625"/>
          <a:stretch/>
        </p:blipFill>
        <p:spPr>
          <a:xfrm>
            <a:off x="20954" y="38100"/>
            <a:ext cx="12171045" cy="334976"/>
          </a:xfrm>
          <a:prstGeom prst="rect">
            <a:avLst/>
          </a:prstGeom>
          <a:noFill/>
          <a:ln>
            <a:noFill/>
          </a:ln>
        </p:spPr>
      </p:pic>
      <p:sp>
        <p:nvSpPr>
          <p:cNvPr id="784" name="Google Shape;784;p64"/>
          <p:cNvSpPr/>
          <p:nvPr/>
        </p:nvSpPr>
        <p:spPr>
          <a:xfrm>
            <a:off x="20954" y="18222"/>
            <a:ext cx="7827646" cy="334976"/>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Participatory Community Risk Reduction Planning | What to plan?</a:t>
            </a:r>
            <a:endParaRPr/>
          </a:p>
        </p:txBody>
      </p:sp>
      <p:pic>
        <p:nvPicPr>
          <p:cNvPr id="785" name="Google Shape;785;p64"/>
          <p:cNvPicPr preferRelativeResize="0"/>
          <p:nvPr/>
        </p:nvPicPr>
        <p:blipFill rotWithShape="1">
          <a:blip r:embed="rId5">
            <a:alphaModFix/>
          </a:blip>
          <a:srcRect/>
          <a:stretch/>
        </p:blipFill>
        <p:spPr>
          <a:xfrm>
            <a:off x="489672" y="370864"/>
            <a:ext cx="10753292" cy="5614299"/>
          </a:xfrm>
          <a:prstGeom prst="rect">
            <a:avLst/>
          </a:prstGeom>
          <a:noFill/>
          <a:ln>
            <a:noFill/>
          </a:ln>
        </p:spPr>
      </p:pic>
      <p:sp>
        <p:nvSpPr>
          <p:cNvPr id="786" name="Google Shape;786;p64"/>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Community Sketch </a:t>
            </a:r>
            <a:endParaRPr sz="18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65"/>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793" name="Google Shape;793;p65"/>
          <p:cNvSpPr/>
          <p:nvPr/>
        </p:nvSpPr>
        <p:spPr>
          <a:xfrm>
            <a:off x="12192000" y="0"/>
            <a:ext cx="4377766" cy="6643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Frame: 25</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Slide 1 of 1</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Layout Name: Slide 39-40.</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External Image</a:t>
            </a:r>
            <a:r>
              <a:rPr lang="en-IN" sz="1800">
                <a:solidFill>
                  <a:schemeClr val="dk1"/>
                </a:solidFill>
                <a:latin typeface="Calibri"/>
                <a:ea typeface="Calibri"/>
                <a:cs typeface="Calibri"/>
                <a:sym typeface="Calibri"/>
              </a:rPr>
              <a:t>: </a:t>
            </a:r>
            <a:r>
              <a:rPr lang="en-IN" sz="1800" u="sng">
                <a:solidFill>
                  <a:schemeClr val="hlink"/>
                </a:solidFill>
                <a:latin typeface="Calibri"/>
                <a:ea typeface="Calibri"/>
                <a:cs typeface="Calibri"/>
                <a:sym typeface="Calibri"/>
                <a:hlinkClick r:id="rId4"/>
              </a:rPr>
              <a:t>https://stock.adobe.com/in/images/4-speech-bubbles-who-how-what-where/92505934</a:t>
            </a: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Treatment</a:t>
            </a:r>
            <a:r>
              <a:rPr lang="en-IN" sz="1800">
                <a:solidFill>
                  <a:schemeClr val="dk1"/>
                </a:solidFill>
                <a:latin typeface="Calibri"/>
                <a:ea typeface="Calibri"/>
                <a:cs typeface="Calibri"/>
                <a:sym typeface="Calibri"/>
              </a:rPr>
              <a:t>: As the user clicks show all the text as listed. Please sync the OST and the images along with the corresponding audio. The chart tabs need to be placed in the correct sequence as shown below.</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WHAT: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WHY: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WHEN: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WHO: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HOW: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The audio needs to be synced in the same way and the OST too.</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p:txBody>
      </p:sp>
      <p:pic>
        <p:nvPicPr>
          <p:cNvPr id="794" name="Google Shape;794;p65" descr="4 Speech Bubbles Who How What Where"/>
          <p:cNvPicPr preferRelativeResize="0"/>
          <p:nvPr/>
        </p:nvPicPr>
        <p:blipFill rotWithShape="1">
          <a:blip r:embed="rId5">
            <a:alphaModFix/>
          </a:blip>
          <a:srcRect l="2613" t="26842" b="25082"/>
          <a:stretch/>
        </p:blipFill>
        <p:spPr>
          <a:xfrm>
            <a:off x="304800" y="400050"/>
            <a:ext cx="9940925" cy="3067050"/>
          </a:xfrm>
          <a:prstGeom prst="rect">
            <a:avLst/>
          </a:prstGeom>
          <a:noFill/>
          <a:ln>
            <a:noFill/>
          </a:ln>
        </p:spPr>
      </p:pic>
      <p:sp>
        <p:nvSpPr>
          <p:cNvPr id="795" name="Google Shape;795;p65"/>
          <p:cNvSpPr/>
          <p:nvPr/>
        </p:nvSpPr>
        <p:spPr>
          <a:xfrm>
            <a:off x="571501" y="3358634"/>
            <a:ext cx="1943100" cy="1938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Community members facilitated by VCA field practitioners.</a:t>
            </a:r>
            <a:endParaRPr sz="2400">
              <a:solidFill>
                <a:schemeClr val="dk1"/>
              </a:solidFill>
              <a:latin typeface="Calibri"/>
              <a:ea typeface="Calibri"/>
              <a:cs typeface="Calibri"/>
              <a:sym typeface="Calibri"/>
            </a:endParaRPr>
          </a:p>
        </p:txBody>
      </p:sp>
      <p:sp>
        <p:nvSpPr>
          <p:cNvPr id="796" name="Google Shape;796;p65"/>
          <p:cNvSpPr/>
          <p:nvPr/>
        </p:nvSpPr>
        <p:spPr>
          <a:xfrm>
            <a:off x="2933701" y="3511034"/>
            <a:ext cx="19431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Analysing the findings of the VCA.</a:t>
            </a:r>
            <a:endParaRPr sz="2400">
              <a:solidFill>
                <a:schemeClr val="dk1"/>
              </a:solidFill>
              <a:latin typeface="Calibri"/>
              <a:ea typeface="Calibri"/>
              <a:cs typeface="Calibri"/>
              <a:sym typeface="Calibri"/>
            </a:endParaRPr>
          </a:p>
        </p:txBody>
      </p:sp>
      <p:sp>
        <p:nvSpPr>
          <p:cNvPr id="797" name="Google Shape;797;p65"/>
          <p:cNvSpPr/>
          <p:nvPr/>
        </p:nvSpPr>
        <p:spPr>
          <a:xfrm>
            <a:off x="5410200" y="3138784"/>
            <a:ext cx="1981200" cy="2862322"/>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1000"/>
              </a:spcBef>
              <a:spcAft>
                <a:spcPts val="0"/>
              </a:spcAft>
              <a:buNone/>
            </a:pPr>
            <a:r>
              <a:rPr lang="en-IN" sz="1960">
                <a:solidFill>
                  <a:srgbClr val="1F3864"/>
                </a:solidFill>
                <a:latin typeface="Calibri"/>
                <a:ea typeface="Calibri"/>
                <a:cs typeface="Calibri"/>
                <a:sym typeface="Calibri"/>
              </a:rPr>
              <a:t>Assisting the community develop a model for the increased safety of their community, based on the results of VCA in their community</a:t>
            </a:r>
            <a:endParaRPr sz="2800">
              <a:solidFill>
                <a:srgbClr val="1F3864"/>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65"/>
          <p:cNvSpPr/>
          <p:nvPr/>
        </p:nvSpPr>
        <p:spPr>
          <a:xfrm>
            <a:off x="7486300" y="3020675"/>
            <a:ext cx="2191200" cy="32469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1000"/>
              </a:spcBef>
              <a:spcAft>
                <a:spcPts val="0"/>
              </a:spcAft>
              <a:buNone/>
            </a:pPr>
            <a:r>
              <a:rPr lang="en-IN" sz="1960">
                <a:solidFill>
                  <a:srgbClr val="1F3864"/>
                </a:solidFill>
                <a:latin typeface="Calibri"/>
                <a:ea typeface="Calibri"/>
                <a:cs typeface="Calibri"/>
                <a:sym typeface="Calibri"/>
              </a:rPr>
              <a:t>Understanding of how the community members themselves feel the safety of their community can be improved and which areas are perceived to be more or less important to them.</a:t>
            </a:r>
            <a:endParaRPr sz="2800">
              <a:solidFill>
                <a:srgbClr val="1F3864"/>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99" name="Google Shape;799;p65"/>
          <p:cNvPicPr preferRelativeResize="0"/>
          <p:nvPr/>
        </p:nvPicPr>
        <p:blipFill rotWithShape="1">
          <a:blip r:embed="rId6">
            <a:alphaModFix/>
          </a:blip>
          <a:srcRect/>
          <a:stretch/>
        </p:blipFill>
        <p:spPr>
          <a:xfrm>
            <a:off x="7808277" y="1203007"/>
            <a:ext cx="1621473" cy="987743"/>
          </a:xfrm>
          <a:prstGeom prst="rect">
            <a:avLst/>
          </a:prstGeom>
          <a:noFill/>
          <a:ln>
            <a:noFill/>
          </a:ln>
        </p:spPr>
      </p:pic>
      <p:sp>
        <p:nvSpPr>
          <p:cNvPr id="800" name="Google Shape;800;p65"/>
          <p:cNvSpPr txBox="1"/>
          <p:nvPr/>
        </p:nvSpPr>
        <p:spPr>
          <a:xfrm>
            <a:off x="7905750" y="1352550"/>
            <a:ext cx="165735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b="1">
                <a:solidFill>
                  <a:schemeClr val="lt1"/>
                </a:solidFill>
                <a:latin typeface="Calibri"/>
                <a:ea typeface="Calibri"/>
                <a:cs typeface="Calibri"/>
                <a:sym typeface="Calibri"/>
              </a:rPr>
              <a:t>WHY?</a:t>
            </a:r>
            <a:endParaRPr sz="1800" b="1">
              <a:solidFill>
                <a:schemeClr val="lt1"/>
              </a:solidFill>
              <a:latin typeface="Calibri"/>
              <a:ea typeface="Calibri"/>
              <a:cs typeface="Calibri"/>
              <a:sym typeface="Calibri"/>
            </a:endParaRPr>
          </a:p>
        </p:txBody>
      </p:sp>
      <p:pic>
        <p:nvPicPr>
          <p:cNvPr id="801" name="Google Shape;801;p65"/>
          <p:cNvPicPr preferRelativeResize="0"/>
          <p:nvPr/>
        </p:nvPicPr>
        <p:blipFill rotWithShape="1">
          <a:blip r:embed="rId6">
            <a:alphaModFix/>
          </a:blip>
          <a:srcRect/>
          <a:stretch/>
        </p:blipFill>
        <p:spPr>
          <a:xfrm rot="5166058">
            <a:off x="9223960" y="1430434"/>
            <a:ext cx="699718" cy="327684"/>
          </a:xfrm>
          <a:prstGeom prst="rect">
            <a:avLst/>
          </a:prstGeom>
          <a:noFill/>
          <a:ln>
            <a:noFill/>
          </a:ln>
        </p:spPr>
      </p:pic>
      <p:pic>
        <p:nvPicPr>
          <p:cNvPr id="802" name="Google Shape;802;p65"/>
          <p:cNvPicPr preferRelativeResize="0"/>
          <p:nvPr/>
        </p:nvPicPr>
        <p:blipFill rotWithShape="1">
          <a:blip r:embed="rId7">
            <a:alphaModFix/>
          </a:blip>
          <a:srcRect/>
          <a:stretch/>
        </p:blipFill>
        <p:spPr>
          <a:xfrm>
            <a:off x="9701341" y="438150"/>
            <a:ext cx="2490659" cy="2857500"/>
          </a:xfrm>
          <a:prstGeom prst="rect">
            <a:avLst/>
          </a:prstGeom>
          <a:noFill/>
          <a:ln>
            <a:noFill/>
          </a:ln>
        </p:spPr>
      </p:pic>
      <p:sp>
        <p:nvSpPr>
          <p:cNvPr id="803" name="Google Shape;803;p65"/>
          <p:cNvSpPr txBox="1"/>
          <p:nvPr/>
        </p:nvSpPr>
        <p:spPr>
          <a:xfrm>
            <a:off x="10096500" y="3124200"/>
            <a:ext cx="177165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04" name="Google Shape;804;p65"/>
          <p:cNvPicPr preferRelativeResize="0"/>
          <p:nvPr/>
        </p:nvPicPr>
        <p:blipFill rotWithShape="1">
          <a:blip r:embed="rId8">
            <a:alphaModFix/>
          </a:blip>
          <a:srcRect/>
          <a:stretch/>
        </p:blipFill>
        <p:spPr>
          <a:xfrm>
            <a:off x="9969364" y="1085849"/>
            <a:ext cx="1841636" cy="1097432"/>
          </a:xfrm>
          <a:prstGeom prst="rect">
            <a:avLst/>
          </a:prstGeom>
          <a:noFill/>
          <a:ln>
            <a:noFill/>
          </a:ln>
        </p:spPr>
      </p:pic>
      <p:sp>
        <p:nvSpPr>
          <p:cNvPr id="805" name="Google Shape;805;p65"/>
          <p:cNvSpPr txBox="1"/>
          <p:nvPr/>
        </p:nvSpPr>
        <p:spPr>
          <a:xfrm>
            <a:off x="10229850" y="1333500"/>
            <a:ext cx="131445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800" b="1">
                <a:solidFill>
                  <a:schemeClr val="lt1"/>
                </a:solidFill>
                <a:latin typeface="Calibri"/>
                <a:ea typeface="Calibri"/>
                <a:cs typeface="Calibri"/>
                <a:sym typeface="Calibri"/>
              </a:rPr>
              <a:t>When?</a:t>
            </a:r>
            <a:endParaRPr sz="1800" b="1">
              <a:solidFill>
                <a:schemeClr val="lt1"/>
              </a:solidFill>
              <a:latin typeface="Calibri"/>
              <a:ea typeface="Calibri"/>
              <a:cs typeface="Calibri"/>
              <a:sym typeface="Calibri"/>
            </a:endParaRPr>
          </a:p>
        </p:txBody>
      </p:sp>
      <p:sp>
        <p:nvSpPr>
          <p:cNvPr id="806" name="Google Shape;806;p65"/>
          <p:cNvSpPr/>
          <p:nvPr/>
        </p:nvSpPr>
        <p:spPr>
          <a:xfrm>
            <a:off x="10039350" y="3176884"/>
            <a:ext cx="1924050"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The collated and analysed data obtained during VCA has been presented to the community.</a:t>
            </a:r>
            <a:endParaRPr sz="1800">
              <a:solidFill>
                <a:schemeClr val="dk1"/>
              </a:solidFill>
              <a:latin typeface="Calibri"/>
              <a:ea typeface="Calibri"/>
              <a:cs typeface="Calibri"/>
              <a:sym typeface="Calibri"/>
            </a:endParaRPr>
          </a:p>
        </p:txBody>
      </p:sp>
      <p:sp>
        <p:nvSpPr>
          <p:cNvPr id="807" name="Google Shape;807;p65"/>
          <p:cNvSpPr/>
          <p:nvPr/>
        </p:nvSpPr>
        <p:spPr>
          <a:xfrm>
            <a:off x="20954" y="18222"/>
            <a:ext cx="11104246" cy="35485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Visioning: Process</a:t>
            </a:r>
            <a:endParaRPr sz="1800">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6"/>
          <p:cNvSpPr/>
          <p:nvPr/>
        </p:nvSpPr>
        <p:spPr>
          <a:xfrm>
            <a:off x="12192000" y="0"/>
            <a:ext cx="3155031" cy="68580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Visualisation notes:</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Frame: 26</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CYU: Drag and Drop</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This is slide 1 of 2</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Layout Name</a:t>
            </a:r>
            <a:r>
              <a:rPr lang="en-IN" sz="1800">
                <a:solidFill>
                  <a:schemeClr val="dk1"/>
                </a:solidFill>
                <a:latin typeface="Calibri"/>
                <a:ea typeface="Calibri"/>
                <a:cs typeface="Calibri"/>
                <a:sym typeface="Calibri"/>
              </a:rPr>
              <a:t>: Drag and Drop</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https://t3.ftcdn.net/jpg/01/31/47/72/240_F_131477232_WNiM1zEVOpJtDWgn6LyTfSjjh9CVc8sz.jpg </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Treatment</a:t>
            </a:r>
            <a:r>
              <a:rPr lang="en-IN" sz="1800">
                <a:solidFill>
                  <a:schemeClr val="dk1"/>
                </a:solidFill>
                <a:latin typeface="Calibri"/>
                <a:ea typeface="Calibri"/>
                <a:cs typeface="Calibri"/>
                <a:sym typeface="Calibri"/>
              </a:rPr>
              <a:t>: Allow the image to load and question with relevant text boxes to load from the start. Allow the user to drag the boxes on the left into boxes in the right. The text should be </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Correct Answer:</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As shown in next slide.</a:t>
            </a:r>
            <a:endParaRPr/>
          </a:p>
        </p:txBody>
      </p:sp>
      <p:sp>
        <p:nvSpPr>
          <p:cNvPr id="814" name="Google Shape;814;p66"/>
          <p:cNvSpPr/>
          <p:nvPr/>
        </p:nvSpPr>
        <p:spPr>
          <a:xfrm>
            <a:off x="3048000" y="2413338"/>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815" name="Google Shape;815;p66" descr="Hand with pen over application form"/>
          <p:cNvPicPr preferRelativeResize="0"/>
          <p:nvPr/>
        </p:nvPicPr>
        <p:blipFill rotWithShape="1">
          <a:blip r:embed="rId3">
            <a:alphaModFix/>
          </a:blip>
          <a:srcRect/>
          <a:stretch/>
        </p:blipFill>
        <p:spPr>
          <a:xfrm>
            <a:off x="88490" y="384824"/>
            <a:ext cx="12015019" cy="5982109"/>
          </a:xfrm>
          <a:prstGeom prst="rect">
            <a:avLst/>
          </a:prstGeom>
          <a:noFill/>
          <a:ln>
            <a:noFill/>
          </a:ln>
        </p:spPr>
      </p:pic>
      <p:sp>
        <p:nvSpPr>
          <p:cNvPr id="816" name="Google Shape;816;p66"/>
          <p:cNvSpPr/>
          <p:nvPr/>
        </p:nvSpPr>
        <p:spPr>
          <a:xfrm>
            <a:off x="10858500" y="5709811"/>
            <a:ext cx="1023996" cy="519539"/>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Submit</a:t>
            </a:r>
            <a:endParaRPr/>
          </a:p>
        </p:txBody>
      </p:sp>
      <p:sp>
        <p:nvSpPr>
          <p:cNvPr id="817" name="Google Shape;817;p66"/>
          <p:cNvSpPr/>
          <p:nvPr/>
        </p:nvSpPr>
        <p:spPr>
          <a:xfrm>
            <a:off x="0" y="495300"/>
            <a:ext cx="12192000" cy="70485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IN" sz="2000">
                <a:solidFill>
                  <a:schemeClr val="dk1"/>
                </a:solidFill>
                <a:latin typeface="Calibri"/>
                <a:ea typeface="Calibri"/>
                <a:cs typeface="Calibri"/>
                <a:sym typeface="Calibri"/>
              </a:rPr>
              <a:t>Match the following Risk Assessment Tools with the corresponding statements? </a:t>
            </a:r>
            <a:endParaRPr sz="2000">
              <a:solidFill>
                <a:schemeClr val="dk1"/>
              </a:solidFill>
              <a:latin typeface="Calibri"/>
              <a:ea typeface="Calibri"/>
              <a:cs typeface="Calibri"/>
              <a:sym typeface="Calibri"/>
            </a:endParaRPr>
          </a:p>
        </p:txBody>
      </p:sp>
      <p:sp>
        <p:nvSpPr>
          <p:cNvPr id="818" name="Google Shape;818;p66"/>
          <p:cNvSpPr/>
          <p:nvPr/>
        </p:nvSpPr>
        <p:spPr>
          <a:xfrm>
            <a:off x="146956" y="-1"/>
            <a:ext cx="8139794" cy="491067"/>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a:solidFill>
                  <a:schemeClr val="lt1"/>
                </a:solidFill>
                <a:latin typeface="Calibri"/>
                <a:ea typeface="Calibri"/>
                <a:cs typeface="Calibri"/>
                <a:sym typeface="Calibri"/>
              </a:rPr>
              <a:t>Different Tools Used for Risk Assessment | Check Your Understanding</a:t>
            </a:r>
            <a:endParaRPr sz="2000">
              <a:solidFill>
                <a:schemeClr val="lt1"/>
              </a:solidFill>
              <a:latin typeface="Calibri"/>
              <a:ea typeface="Calibri"/>
              <a:cs typeface="Calibri"/>
              <a:sym typeface="Calibri"/>
            </a:endParaRPr>
          </a:p>
        </p:txBody>
      </p:sp>
      <p:grpSp>
        <p:nvGrpSpPr>
          <p:cNvPr id="819" name="Google Shape;819;p66"/>
          <p:cNvGrpSpPr/>
          <p:nvPr/>
        </p:nvGrpSpPr>
        <p:grpSpPr>
          <a:xfrm>
            <a:off x="342900" y="1466850"/>
            <a:ext cx="2209800" cy="4076700"/>
            <a:chOff x="5038725" y="1562100"/>
            <a:chExt cx="3467100" cy="4076700"/>
          </a:xfrm>
        </p:grpSpPr>
        <p:sp>
          <p:nvSpPr>
            <p:cNvPr id="820" name="Google Shape;820;p66"/>
            <p:cNvSpPr/>
            <p:nvPr/>
          </p:nvSpPr>
          <p:spPr>
            <a:xfrm>
              <a:off x="5038725" y="1562100"/>
              <a:ext cx="3467100" cy="55245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Mapping </a:t>
              </a:r>
              <a:endParaRPr sz="1600" b="1">
                <a:solidFill>
                  <a:schemeClr val="dk1"/>
                </a:solidFill>
                <a:latin typeface="Calibri"/>
                <a:ea typeface="Calibri"/>
                <a:cs typeface="Calibri"/>
                <a:sym typeface="Calibri"/>
              </a:endParaRPr>
            </a:p>
          </p:txBody>
        </p:sp>
        <p:sp>
          <p:nvSpPr>
            <p:cNvPr id="821" name="Google Shape;821;p66"/>
            <p:cNvSpPr/>
            <p:nvPr/>
          </p:nvSpPr>
          <p:spPr>
            <a:xfrm>
              <a:off x="5038725" y="222123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VCA</a:t>
              </a:r>
              <a:endParaRPr sz="1600" b="1">
                <a:solidFill>
                  <a:schemeClr val="dk1"/>
                </a:solidFill>
                <a:latin typeface="Calibri"/>
                <a:ea typeface="Calibri"/>
                <a:cs typeface="Calibri"/>
                <a:sym typeface="Calibri"/>
              </a:endParaRPr>
            </a:p>
          </p:txBody>
        </p:sp>
        <p:sp>
          <p:nvSpPr>
            <p:cNvPr id="822" name="Google Shape;822;p66"/>
            <p:cNvSpPr/>
            <p:nvPr/>
          </p:nvSpPr>
          <p:spPr>
            <a:xfrm>
              <a:off x="5038725" y="293751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Transect Walk</a:t>
              </a:r>
              <a:endParaRPr sz="1600" b="1">
                <a:solidFill>
                  <a:schemeClr val="dk1"/>
                </a:solidFill>
                <a:latin typeface="Calibri"/>
                <a:ea typeface="Calibri"/>
                <a:cs typeface="Calibri"/>
                <a:sym typeface="Calibri"/>
              </a:endParaRPr>
            </a:p>
          </p:txBody>
        </p:sp>
        <p:sp>
          <p:nvSpPr>
            <p:cNvPr id="823" name="Google Shape;823;p66"/>
            <p:cNvSpPr/>
            <p:nvPr/>
          </p:nvSpPr>
          <p:spPr>
            <a:xfrm>
              <a:off x="5038725" y="3653790"/>
              <a:ext cx="3467100" cy="55245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Historical Profile</a:t>
              </a:r>
              <a:endParaRPr sz="1600" b="1">
                <a:solidFill>
                  <a:schemeClr val="dk1"/>
                </a:solidFill>
                <a:latin typeface="Calibri"/>
                <a:ea typeface="Calibri"/>
                <a:cs typeface="Calibri"/>
                <a:sym typeface="Calibri"/>
              </a:endParaRPr>
            </a:p>
          </p:txBody>
        </p:sp>
        <p:sp>
          <p:nvSpPr>
            <p:cNvPr id="824" name="Google Shape;824;p66"/>
            <p:cNvSpPr/>
            <p:nvPr/>
          </p:nvSpPr>
          <p:spPr>
            <a:xfrm>
              <a:off x="5038725" y="431292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Ranking</a:t>
              </a:r>
              <a:endParaRPr sz="1600" b="1">
                <a:solidFill>
                  <a:schemeClr val="dk1"/>
                </a:solidFill>
                <a:latin typeface="Calibri"/>
                <a:ea typeface="Calibri"/>
                <a:cs typeface="Calibri"/>
                <a:sym typeface="Calibri"/>
              </a:endParaRPr>
            </a:p>
          </p:txBody>
        </p:sp>
        <p:sp>
          <p:nvSpPr>
            <p:cNvPr id="825" name="Google Shape;825;p66"/>
            <p:cNvSpPr/>
            <p:nvPr/>
          </p:nvSpPr>
          <p:spPr>
            <a:xfrm>
              <a:off x="5038725" y="502920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Institutional and Network Social Analysis</a:t>
              </a:r>
              <a:endParaRPr sz="1600" b="1">
                <a:solidFill>
                  <a:schemeClr val="dk1"/>
                </a:solidFill>
                <a:latin typeface="Calibri"/>
                <a:ea typeface="Calibri"/>
                <a:cs typeface="Calibri"/>
                <a:sym typeface="Calibri"/>
              </a:endParaRPr>
            </a:p>
          </p:txBody>
        </p:sp>
      </p:grpSp>
      <p:grpSp>
        <p:nvGrpSpPr>
          <p:cNvPr id="826" name="Google Shape;826;p66"/>
          <p:cNvGrpSpPr/>
          <p:nvPr/>
        </p:nvGrpSpPr>
        <p:grpSpPr>
          <a:xfrm>
            <a:off x="5410200" y="1314450"/>
            <a:ext cx="5524500" cy="4514850"/>
            <a:chOff x="5038725" y="1562100"/>
            <a:chExt cx="3467100" cy="4237622"/>
          </a:xfrm>
        </p:grpSpPr>
        <p:sp>
          <p:nvSpPr>
            <p:cNvPr id="827" name="Google Shape;827;p66"/>
            <p:cNvSpPr/>
            <p:nvPr/>
          </p:nvSpPr>
          <p:spPr>
            <a:xfrm>
              <a:off x="5038725" y="1562100"/>
              <a:ext cx="3467100" cy="55245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400">
                  <a:solidFill>
                    <a:schemeClr val="dk1"/>
                  </a:solidFill>
                  <a:latin typeface="Calibri"/>
                  <a:ea typeface="Calibri"/>
                  <a:cs typeface="Calibri"/>
                  <a:sym typeface="Calibri"/>
                </a:rPr>
                <a:t>Starts with identification of general information at the community level and scales down to the household and individual levels. </a:t>
              </a:r>
              <a:endParaRPr/>
            </a:p>
          </p:txBody>
        </p:sp>
        <p:sp>
          <p:nvSpPr>
            <p:cNvPr id="828" name="Google Shape;828;p66"/>
            <p:cNvSpPr/>
            <p:nvPr/>
          </p:nvSpPr>
          <p:spPr>
            <a:xfrm>
              <a:off x="5038725" y="222123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The assigned VCA group draws a map profile of their areas to identify different vulnerable factors and available resources. </a:t>
              </a:r>
              <a:endParaRPr/>
            </a:p>
          </p:txBody>
        </p:sp>
        <p:sp>
          <p:nvSpPr>
            <p:cNvPr id="829" name="Google Shape;829;p66"/>
            <p:cNvSpPr/>
            <p:nvPr/>
          </p:nvSpPr>
          <p:spPr>
            <a:xfrm>
              <a:off x="5038725" y="293751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Identify organizations and their role along with the people’s perception about them.</a:t>
              </a:r>
              <a:endParaRPr sz="1600">
                <a:solidFill>
                  <a:schemeClr val="dk1"/>
                </a:solidFill>
                <a:latin typeface="Calibri"/>
                <a:ea typeface="Calibri"/>
                <a:cs typeface="Calibri"/>
                <a:sym typeface="Calibri"/>
              </a:endParaRPr>
            </a:p>
          </p:txBody>
        </p:sp>
        <p:sp>
          <p:nvSpPr>
            <p:cNvPr id="830" name="Google Shape;830;p66"/>
            <p:cNvSpPr/>
            <p:nvPr/>
          </p:nvSpPr>
          <p:spPr>
            <a:xfrm>
              <a:off x="5038725" y="3653790"/>
              <a:ext cx="3467100" cy="55245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An insight into the past hazards, changes in their nature, intensity, and behaviour.</a:t>
              </a:r>
              <a:endParaRPr sz="1600">
                <a:solidFill>
                  <a:schemeClr val="dk1"/>
                </a:solidFill>
                <a:latin typeface="Calibri"/>
                <a:ea typeface="Calibri"/>
                <a:cs typeface="Calibri"/>
                <a:sym typeface="Calibri"/>
              </a:endParaRPr>
            </a:p>
          </p:txBody>
        </p:sp>
        <p:sp>
          <p:nvSpPr>
            <p:cNvPr id="831" name="Google Shape;831;p66"/>
            <p:cNvSpPr/>
            <p:nvPr/>
          </p:nvSpPr>
          <p:spPr>
            <a:xfrm>
              <a:off x="5038725" y="431292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 Visualize interactions between physical environment and human activities over space and time.</a:t>
              </a:r>
              <a:endParaRPr sz="1600">
                <a:solidFill>
                  <a:schemeClr val="dk1"/>
                </a:solidFill>
                <a:latin typeface="Calibri"/>
                <a:ea typeface="Calibri"/>
                <a:cs typeface="Calibri"/>
                <a:sym typeface="Calibri"/>
              </a:endParaRPr>
            </a:p>
          </p:txBody>
        </p:sp>
        <p:sp>
          <p:nvSpPr>
            <p:cNvPr id="832" name="Google Shape;832;p66"/>
            <p:cNvSpPr/>
            <p:nvPr/>
          </p:nvSpPr>
          <p:spPr>
            <a:xfrm>
              <a:off x="5038725" y="5029200"/>
              <a:ext cx="3467100" cy="770522"/>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The problems, risks, and solutions concerns might not be common for the entire community. They may differ because of the perceptions.</a:t>
              </a:r>
              <a:endParaRPr sz="1600">
                <a:solidFill>
                  <a:schemeClr val="dk1"/>
                </a:solidFill>
                <a:latin typeface="Calibri"/>
                <a:ea typeface="Calibri"/>
                <a:cs typeface="Calibri"/>
                <a:sym typeface="Calibri"/>
              </a:endParaRPr>
            </a:p>
          </p:txBody>
        </p:sp>
      </p:grpSp>
      <p:grpSp>
        <p:nvGrpSpPr>
          <p:cNvPr id="833" name="Google Shape;833;p66"/>
          <p:cNvGrpSpPr/>
          <p:nvPr/>
        </p:nvGrpSpPr>
        <p:grpSpPr>
          <a:xfrm>
            <a:off x="2952750" y="1524000"/>
            <a:ext cx="2209800" cy="4076700"/>
            <a:chOff x="5038725" y="1562100"/>
            <a:chExt cx="3467100" cy="4076700"/>
          </a:xfrm>
        </p:grpSpPr>
        <p:sp>
          <p:nvSpPr>
            <p:cNvPr id="834" name="Google Shape;834;p66"/>
            <p:cNvSpPr/>
            <p:nvPr/>
          </p:nvSpPr>
          <p:spPr>
            <a:xfrm>
              <a:off x="5038725" y="1562100"/>
              <a:ext cx="3467100" cy="55245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dk1"/>
                </a:solidFill>
                <a:latin typeface="Calibri"/>
                <a:ea typeface="Calibri"/>
                <a:cs typeface="Calibri"/>
                <a:sym typeface="Calibri"/>
              </a:endParaRPr>
            </a:p>
          </p:txBody>
        </p:sp>
        <p:sp>
          <p:nvSpPr>
            <p:cNvPr id="835" name="Google Shape;835;p66"/>
            <p:cNvSpPr/>
            <p:nvPr/>
          </p:nvSpPr>
          <p:spPr>
            <a:xfrm>
              <a:off x="5038725" y="2221230"/>
              <a:ext cx="3467100" cy="6096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dk1"/>
                </a:solidFill>
                <a:latin typeface="Calibri"/>
                <a:ea typeface="Calibri"/>
                <a:cs typeface="Calibri"/>
                <a:sym typeface="Calibri"/>
              </a:endParaRPr>
            </a:p>
          </p:txBody>
        </p:sp>
        <p:sp>
          <p:nvSpPr>
            <p:cNvPr id="836" name="Google Shape;836;p66"/>
            <p:cNvSpPr/>
            <p:nvPr/>
          </p:nvSpPr>
          <p:spPr>
            <a:xfrm>
              <a:off x="5038725" y="2937510"/>
              <a:ext cx="3467100" cy="6096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dk1"/>
                </a:solidFill>
                <a:latin typeface="Calibri"/>
                <a:ea typeface="Calibri"/>
                <a:cs typeface="Calibri"/>
                <a:sym typeface="Calibri"/>
              </a:endParaRPr>
            </a:p>
          </p:txBody>
        </p:sp>
        <p:sp>
          <p:nvSpPr>
            <p:cNvPr id="837" name="Google Shape;837;p66"/>
            <p:cNvSpPr/>
            <p:nvPr/>
          </p:nvSpPr>
          <p:spPr>
            <a:xfrm>
              <a:off x="5038725" y="3653790"/>
              <a:ext cx="3467100" cy="55245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dk1"/>
                </a:solidFill>
                <a:latin typeface="Calibri"/>
                <a:ea typeface="Calibri"/>
                <a:cs typeface="Calibri"/>
                <a:sym typeface="Calibri"/>
              </a:endParaRPr>
            </a:p>
          </p:txBody>
        </p:sp>
        <p:sp>
          <p:nvSpPr>
            <p:cNvPr id="838" name="Google Shape;838;p66"/>
            <p:cNvSpPr/>
            <p:nvPr/>
          </p:nvSpPr>
          <p:spPr>
            <a:xfrm>
              <a:off x="5038725" y="4312920"/>
              <a:ext cx="3467100" cy="6096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dk1"/>
                </a:solidFill>
                <a:latin typeface="Calibri"/>
                <a:ea typeface="Calibri"/>
                <a:cs typeface="Calibri"/>
                <a:sym typeface="Calibri"/>
              </a:endParaRPr>
            </a:p>
          </p:txBody>
        </p:sp>
        <p:sp>
          <p:nvSpPr>
            <p:cNvPr id="839" name="Google Shape;839;p66"/>
            <p:cNvSpPr/>
            <p:nvPr/>
          </p:nvSpPr>
          <p:spPr>
            <a:xfrm>
              <a:off x="5038725" y="5029200"/>
              <a:ext cx="3467100" cy="6096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dk1"/>
                </a:solidFill>
                <a:latin typeface="Calibri"/>
                <a:ea typeface="Calibri"/>
                <a:cs typeface="Calibri"/>
                <a:sym typeface="Calibri"/>
              </a:endParaRPr>
            </a:p>
          </p:txBody>
        </p:sp>
      </p:grpSp>
      <p:sp>
        <p:nvSpPr>
          <p:cNvPr id="840" name="Google Shape;840;p66"/>
          <p:cNvSpPr/>
          <p:nvPr/>
        </p:nvSpPr>
        <p:spPr>
          <a:xfrm>
            <a:off x="305379" y="5684850"/>
            <a:ext cx="5952720"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i="1">
                <a:solidFill>
                  <a:schemeClr val="dk1"/>
                </a:solidFill>
                <a:latin typeface="Calibri"/>
                <a:ea typeface="Calibri"/>
                <a:cs typeface="Calibri"/>
                <a:sym typeface="Calibri"/>
              </a:rPr>
              <a:t>Drag and drop the tools to their description, and click Submit. </a:t>
            </a:r>
            <a:endParaRPr sz="1800" i="1">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67"/>
          <p:cNvSpPr/>
          <p:nvPr/>
        </p:nvSpPr>
        <p:spPr>
          <a:xfrm>
            <a:off x="12192000" y="0"/>
            <a:ext cx="3155031" cy="6858000"/>
          </a:xfrm>
          <a:prstGeom prst="rect">
            <a:avLst/>
          </a:prstGeom>
          <a:solidFill>
            <a:schemeClr val="accent6"/>
          </a:solidFill>
          <a:ln w="12700" cap="flat" cmpd="sng">
            <a:solidFill>
              <a:srgbClr val="42719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Visualisation notes:</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Frame: 26</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Slide 2 of 2</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Correct Answer:</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When the user clicks Submit. Show correct answers like this. Show the feedback. “ Correct!” In case the answer is correct. In case of incorrect, use the standard verbiage “Incorrect!”. </a:t>
            </a:r>
            <a:endParaRPr/>
          </a:p>
        </p:txBody>
      </p:sp>
      <p:sp>
        <p:nvSpPr>
          <p:cNvPr id="847" name="Google Shape;847;p67"/>
          <p:cNvSpPr/>
          <p:nvPr/>
        </p:nvSpPr>
        <p:spPr>
          <a:xfrm>
            <a:off x="3048000" y="2413338"/>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848" name="Google Shape;848;p67"/>
          <p:cNvSpPr/>
          <p:nvPr/>
        </p:nvSpPr>
        <p:spPr>
          <a:xfrm>
            <a:off x="10858500" y="5709811"/>
            <a:ext cx="1023996" cy="519539"/>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Submit</a:t>
            </a:r>
            <a:endParaRPr/>
          </a:p>
        </p:txBody>
      </p:sp>
      <p:grpSp>
        <p:nvGrpSpPr>
          <p:cNvPr id="849" name="Google Shape;849;p67"/>
          <p:cNvGrpSpPr/>
          <p:nvPr/>
        </p:nvGrpSpPr>
        <p:grpSpPr>
          <a:xfrm>
            <a:off x="6248400" y="1314450"/>
            <a:ext cx="5524500" cy="4514850"/>
            <a:chOff x="5038725" y="1562100"/>
            <a:chExt cx="3467100" cy="4237622"/>
          </a:xfrm>
        </p:grpSpPr>
        <p:sp>
          <p:nvSpPr>
            <p:cNvPr id="850" name="Google Shape;850;p67"/>
            <p:cNvSpPr/>
            <p:nvPr/>
          </p:nvSpPr>
          <p:spPr>
            <a:xfrm>
              <a:off x="5038725" y="1562100"/>
              <a:ext cx="3467100" cy="55245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400">
                  <a:solidFill>
                    <a:schemeClr val="dk1"/>
                  </a:solidFill>
                  <a:latin typeface="Calibri"/>
                  <a:ea typeface="Calibri"/>
                  <a:cs typeface="Calibri"/>
                  <a:sym typeface="Calibri"/>
                </a:rPr>
                <a:t>Starts with identification of general information at the community level and scales down to the household and individual levels. </a:t>
              </a:r>
              <a:endParaRPr/>
            </a:p>
          </p:txBody>
        </p:sp>
        <p:sp>
          <p:nvSpPr>
            <p:cNvPr id="851" name="Google Shape;851;p67"/>
            <p:cNvSpPr/>
            <p:nvPr/>
          </p:nvSpPr>
          <p:spPr>
            <a:xfrm>
              <a:off x="5038725" y="222123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The assigned VCA groupsdraws a map profile of their areas to identify different vulnerable factors and available resources. </a:t>
              </a:r>
              <a:endParaRPr/>
            </a:p>
          </p:txBody>
        </p:sp>
        <p:sp>
          <p:nvSpPr>
            <p:cNvPr id="852" name="Google Shape;852;p67"/>
            <p:cNvSpPr/>
            <p:nvPr/>
          </p:nvSpPr>
          <p:spPr>
            <a:xfrm>
              <a:off x="5038725" y="293751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Identify organizations and their role along with the people’s perception about them.</a:t>
              </a:r>
              <a:endParaRPr sz="1600">
                <a:solidFill>
                  <a:schemeClr val="dk1"/>
                </a:solidFill>
                <a:latin typeface="Calibri"/>
                <a:ea typeface="Calibri"/>
                <a:cs typeface="Calibri"/>
                <a:sym typeface="Calibri"/>
              </a:endParaRPr>
            </a:p>
          </p:txBody>
        </p:sp>
        <p:sp>
          <p:nvSpPr>
            <p:cNvPr id="853" name="Google Shape;853;p67"/>
            <p:cNvSpPr/>
            <p:nvPr/>
          </p:nvSpPr>
          <p:spPr>
            <a:xfrm>
              <a:off x="5038725" y="3653790"/>
              <a:ext cx="3467100" cy="55245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An insight into the past hazards, changes in their nature, intensity, and behaviour.</a:t>
              </a:r>
              <a:endParaRPr sz="1600">
                <a:solidFill>
                  <a:schemeClr val="dk1"/>
                </a:solidFill>
                <a:latin typeface="Calibri"/>
                <a:ea typeface="Calibri"/>
                <a:cs typeface="Calibri"/>
                <a:sym typeface="Calibri"/>
              </a:endParaRPr>
            </a:p>
          </p:txBody>
        </p:sp>
        <p:sp>
          <p:nvSpPr>
            <p:cNvPr id="854" name="Google Shape;854;p67"/>
            <p:cNvSpPr/>
            <p:nvPr/>
          </p:nvSpPr>
          <p:spPr>
            <a:xfrm>
              <a:off x="5038725" y="4312920"/>
              <a:ext cx="3467100" cy="609600"/>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 Visualize interactions between physical environment and human activities over space and time.</a:t>
              </a:r>
              <a:endParaRPr sz="1600">
                <a:solidFill>
                  <a:schemeClr val="dk1"/>
                </a:solidFill>
                <a:latin typeface="Calibri"/>
                <a:ea typeface="Calibri"/>
                <a:cs typeface="Calibri"/>
                <a:sym typeface="Calibri"/>
              </a:endParaRPr>
            </a:p>
          </p:txBody>
        </p:sp>
        <p:sp>
          <p:nvSpPr>
            <p:cNvPr id="855" name="Google Shape;855;p67"/>
            <p:cNvSpPr/>
            <p:nvPr/>
          </p:nvSpPr>
          <p:spPr>
            <a:xfrm>
              <a:off x="5038725" y="5029200"/>
              <a:ext cx="3467100" cy="770522"/>
            </a:xfrm>
            <a:prstGeom prst="rect">
              <a:avLst/>
            </a:prstGeom>
            <a:solidFill>
              <a:srgbClr val="00B0F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The problems, risks, and solutions concerns might not be common for the entire community. They may differ because of the perceptions.</a:t>
              </a:r>
              <a:endParaRPr sz="1600">
                <a:solidFill>
                  <a:schemeClr val="dk1"/>
                </a:solidFill>
                <a:latin typeface="Calibri"/>
                <a:ea typeface="Calibri"/>
                <a:cs typeface="Calibri"/>
                <a:sym typeface="Calibri"/>
              </a:endParaRPr>
            </a:p>
          </p:txBody>
        </p:sp>
      </p:grpSp>
      <p:grpSp>
        <p:nvGrpSpPr>
          <p:cNvPr id="856" name="Google Shape;856;p67"/>
          <p:cNvGrpSpPr/>
          <p:nvPr/>
        </p:nvGrpSpPr>
        <p:grpSpPr>
          <a:xfrm>
            <a:off x="1847850" y="1524000"/>
            <a:ext cx="4152900" cy="4133850"/>
            <a:chOff x="5038725" y="1562100"/>
            <a:chExt cx="3467100" cy="4133850"/>
          </a:xfrm>
        </p:grpSpPr>
        <p:sp>
          <p:nvSpPr>
            <p:cNvPr id="857" name="Google Shape;857;p67"/>
            <p:cNvSpPr/>
            <p:nvPr/>
          </p:nvSpPr>
          <p:spPr>
            <a:xfrm>
              <a:off x="5038725" y="1562100"/>
              <a:ext cx="3467100" cy="55245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VCA</a:t>
              </a:r>
              <a:endParaRPr sz="1600" b="1">
                <a:solidFill>
                  <a:schemeClr val="dk1"/>
                </a:solidFill>
                <a:latin typeface="Calibri"/>
                <a:ea typeface="Calibri"/>
                <a:cs typeface="Calibri"/>
                <a:sym typeface="Calibri"/>
              </a:endParaRPr>
            </a:p>
          </p:txBody>
        </p:sp>
        <p:sp>
          <p:nvSpPr>
            <p:cNvPr id="858" name="Google Shape;858;p67"/>
            <p:cNvSpPr/>
            <p:nvPr/>
          </p:nvSpPr>
          <p:spPr>
            <a:xfrm>
              <a:off x="5038725" y="2221230"/>
              <a:ext cx="3467100" cy="6096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Transect Walk</a:t>
              </a:r>
              <a:endParaRPr sz="1600" b="1">
                <a:solidFill>
                  <a:schemeClr val="dk1"/>
                </a:solidFill>
                <a:latin typeface="Calibri"/>
                <a:ea typeface="Calibri"/>
                <a:cs typeface="Calibri"/>
                <a:sym typeface="Calibri"/>
              </a:endParaRPr>
            </a:p>
          </p:txBody>
        </p:sp>
        <p:sp>
          <p:nvSpPr>
            <p:cNvPr id="859" name="Google Shape;859;p67"/>
            <p:cNvSpPr/>
            <p:nvPr/>
          </p:nvSpPr>
          <p:spPr>
            <a:xfrm>
              <a:off x="5038725" y="2937510"/>
              <a:ext cx="3467100" cy="6096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dk1"/>
                </a:solidFill>
                <a:latin typeface="Calibri"/>
                <a:ea typeface="Calibri"/>
                <a:cs typeface="Calibri"/>
                <a:sym typeface="Calibri"/>
              </a:endParaRPr>
            </a:p>
            <a:p>
              <a:pPr marL="0" marR="0" lvl="0" indent="0" algn="ctr" rtl="0">
                <a:spcBef>
                  <a:spcPts val="0"/>
                </a:spcBef>
                <a:spcAft>
                  <a:spcPts val="0"/>
                </a:spcAft>
                <a:buNone/>
              </a:pPr>
              <a:r>
                <a:rPr lang="en-IN" sz="1600" b="1">
                  <a:solidFill>
                    <a:schemeClr val="dk1"/>
                  </a:solidFill>
                  <a:latin typeface="Calibri"/>
                  <a:ea typeface="Calibri"/>
                  <a:cs typeface="Calibri"/>
                  <a:sym typeface="Calibri"/>
                </a:rPr>
                <a:t>Institutional and Network Social Analysis</a:t>
              </a:r>
              <a:endParaRPr sz="1600" b="1">
                <a:solidFill>
                  <a:schemeClr val="dk1"/>
                </a:solidFill>
                <a:latin typeface="Calibri"/>
                <a:ea typeface="Calibri"/>
                <a:cs typeface="Calibri"/>
                <a:sym typeface="Calibri"/>
              </a:endParaRPr>
            </a:p>
            <a:p>
              <a:pPr marL="0" marR="0" lvl="0" indent="0" algn="ctr" rtl="0">
                <a:spcBef>
                  <a:spcPts val="0"/>
                </a:spcBef>
                <a:spcAft>
                  <a:spcPts val="0"/>
                </a:spcAft>
                <a:buNone/>
              </a:pPr>
              <a:endParaRPr sz="1600" b="1">
                <a:solidFill>
                  <a:schemeClr val="dk1"/>
                </a:solidFill>
                <a:latin typeface="Calibri"/>
                <a:ea typeface="Calibri"/>
                <a:cs typeface="Calibri"/>
                <a:sym typeface="Calibri"/>
              </a:endParaRPr>
            </a:p>
          </p:txBody>
        </p:sp>
        <p:sp>
          <p:nvSpPr>
            <p:cNvPr id="860" name="Google Shape;860;p67"/>
            <p:cNvSpPr/>
            <p:nvPr/>
          </p:nvSpPr>
          <p:spPr>
            <a:xfrm>
              <a:off x="5038725" y="3653790"/>
              <a:ext cx="3467100" cy="55245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Historical Profile</a:t>
              </a:r>
              <a:endParaRPr sz="1600" b="1">
                <a:solidFill>
                  <a:schemeClr val="dk1"/>
                </a:solidFill>
                <a:latin typeface="Calibri"/>
                <a:ea typeface="Calibri"/>
                <a:cs typeface="Calibri"/>
                <a:sym typeface="Calibri"/>
              </a:endParaRPr>
            </a:p>
          </p:txBody>
        </p:sp>
        <p:sp>
          <p:nvSpPr>
            <p:cNvPr id="861" name="Google Shape;861;p67"/>
            <p:cNvSpPr/>
            <p:nvPr/>
          </p:nvSpPr>
          <p:spPr>
            <a:xfrm>
              <a:off x="5038725" y="4312920"/>
              <a:ext cx="3467100" cy="6096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Mapping</a:t>
              </a:r>
              <a:endParaRPr sz="1600" b="1">
                <a:solidFill>
                  <a:schemeClr val="dk1"/>
                </a:solidFill>
                <a:latin typeface="Calibri"/>
                <a:ea typeface="Calibri"/>
                <a:cs typeface="Calibri"/>
                <a:sym typeface="Calibri"/>
              </a:endParaRPr>
            </a:p>
          </p:txBody>
        </p:sp>
        <p:sp>
          <p:nvSpPr>
            <p:cNvPr id="862" name="Google Shape;862;p67"/>
            <p:cNvSpPr/>
            <p:nvPr/>
          </p:nvSpPr>
          <p:spPr>
            <a:xfrm>
              <a:off x="5038725" y="5086350"/>
              <a:ext cx="3467100" cy="6096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Ranking</a:t>
              </a:r>
              <a:endParaRPr sz="1600" b="1">
                <a:solidFill>
                  <a:schemeClr val="dk1"/>
                </a:solidFill>
                <a:latin typeface="Calibri"/>
                <a:ea typeface="Calibri"/>
                <a:cs typeface="Calibri"/>
                <a:sym typeface="Calibri"/>
              </a:endParaRPr>
            </a:p>
          </p:txBody>
        </p:sp>
      </p:grpSp>
      <p:sp>
        <p:nvSpPr>
          <p:cNvPr id="863" name="Google Shape;863;p67"/>
          <p:cNvSpPr/>
          <p:nvPr/>
        </p:nvSpPr>
        <p:spPr>
          <a:xfrm>
            <a:off x="146956" y="-1"/>
            <a:ext cx="8139794" cy="491067"/>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a:solidFill>
                  <a:schemeClr val="lt1"/>
                </a:solidFill>
                <a:latin typeface="Calibri"/>
                <a:ea typeface="Calibri"/>
                <a:cs typeface="Calibri"/>
                <a:sym typeface="Calibri"/>
              </a:rPr>
              <a:t>Different Tools Used for Risk Assessment | Check Your Understanding</a:t>
            </a:r>
            <a:endParaRPr sz="20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8"/>
          <p:cNvSpPr txBox="1"/>
          <p:nvPr/>
        </p:nvSpPr>
        <p:spPr>
          <a:xfrm>
            <a:off x="381000" y="933450"/>
            <a:ext cx="11811000" cy="504753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The VCA starts with identification of general information at the community level and scales down to the household and individual levels. </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In Mapping, the community members and the assigned VCA group with the facilitation of experts, draw a map profile of their areas to identify different vulnerable factors and available resources. </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The seasonal calendar shows different events, experiences, activities, conditions throughout the annual cycle.</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The Institutional and Social Network Analysis using VENN Diagram shows key-organizations, groups, and individuals in a community and their nature of relationship and level of importance.</a:t>
            </a: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The participants identify the problem and place it in different parts of the tree.</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The historical profile is needed to get an insight into the past hazards, changes in their nature, intensity, and behaviour.</a:t>
            </a: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Ranking is important because the problems, risks, and solutions concerns might not be common for the entire community.</a:t>
            </a: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Semi Structured Interviews are discussions in an informal and conversational way. It does not use formal questionnaire but at the most a checklist of questions</a:t>
            </a:r>
            <a:r>
              <a:rPr lang="en-IN" sz="1600" b="1">
                <a:solidFill>
                  <a:schemeClr val="dk1"/>
                </a:solidFill>
                <a:latin typeface="Calibri"/>
                <a:ea typeface="Calibri"/>
                <a:cs typeface="Calibri"/>
                <a:sym typeface="Calibri"/>
              </a:rPr>
              <a:t>. </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Direct Observation is systematically observing objects, people, events, relationships, participation, and recording these observations. </a:t>
            </a: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Systematic Walk with key-informants of the community helps to explore spatial differences or land use zones by observing, asking, listening, and producing a transect diagram.</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Community sketch is the area’s map and identify different hazards that might affect their community. </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Calibri"/>
                <a:ea typeface="Calibri"/>
                <a:cs typeface="Calibri"/>
                <a:sym typeface="Calibri"/>
              </a:rPr>
              <a:t>Visioning helps to gain a thorough understanding of how the community members themselves feel the safety of their community can be improved.</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IN" sz="16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IN" sz="16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870" name="Google Shape;870;p68"/>
          <p:cNvSpPr/>
          <p:nvPr/>
        </p:nvSpPr>
        <p:spPr>
          <a:xfrm>
            <a:off x="12192000" y="0"/>
            <a:ext cx="3155031" cy="68580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Visualisation notes:</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Frame: 27</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Slide: 1</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Layout: Summary Screen</a:t>
            </a:r>
            <a:endParaRPr/>
          </a:p>
          <a:p>
            <a:pPr marL="0" marR="0" lvl="0" indent="0" algn="l" rtl="0">
              <a:spcBef>
                <a:spcPts val="600"/>
              </a:spcBef>
              <a:spcAft>
                <a:spcPts val="0"/>
              </a:spcAft>
              <a:buNone/>
            </a:pPr>
            <a:endParaRPr sz="1800" b="1">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Treatment: </a:t>
            </a:r>
            <a:r>
              <a:rPr lang="en-IN" sz="1800">
                <a:solidFill>
                  <a:schemeClr val="dk1"/>
                </a:solidFill>
                <a:latin typeface="Calibri"/>
                <a:ea typeface="Calibri"/>
                <a:cs typeface="Calibri"/>
                <a:sym typeface="Calibri"/>
              </a:rPr>
              <a:t>Show image and text , allow each sentence to appear one after another.</a:t>
            </a: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https://t3.ftcdn.net/jpg/03/26/15/76/240_F_326157640_rdoJXIW2AbKTMdrQ5V56LrLNWOvo9lar.jpg</a:t>
            </a: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p:txBody>
      </p:sp>
      <p:sp>
        <p:nvSpPr>
          <p:cNvPr id="871" name="Google Shape;871;p68"/>
          <p:cNvSpPr txBox="1"/>
          <p:nvPr/>
        </p:nvSpPr>
        <p:spPr>
          <a:xfrm>
            <a:off x="227198" y="0"/>
            <a:ext cx="107709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Summary</a:t>
            </a:r>
            <a:endParaRPr/>
          </a:p>
        </p:txBody>
      </p:sp>
      <p:sp>
        <p:nvSpPr>
          <p:cNvPr id="872" name="Google Shape;872;p68"/>
          <p:cNvSpPr/>
          <p:nvPr/>
        </p:nvSpPr>
        <p:spPr>
          <a:xfrm>
            <a:off x="378746" y="335986"/>
            <a:ext cx="469712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000">
                <a:solidFill>
                  <a:schemeClr val="dk1"/>
                </a:solidFill>
                <a:latin typeface="Calibri"/>
                <a:ea typeface="Calibri"/>
                <a:cs typeface="Calibri"/>
                <a:sym typeface="Calibri"/>
              </a:rPr>
              <a:t>Let us summarize all that you have learned.</a:t>
            </a:r>
            <a:endParaRPr/>
          </a:p>
        </p:txBody>
      </p:sp>
      <p:pic>
        <p:nvPicPr>
          <p:cNvPr id="873" name="Google Shape;873;p68"/>
          <p:cNvPicPr preferRelativeResize="0"/>
          <p:nvPr/>
        </p:nvPicPr>
        <p:blipFill>
          <a:blip r:embed="rId3">
            <a:alphaModFix/>
          </a:blip>
          <a:stretch>
            <a:fillRect/>
          </a:stretch>
        </p:blipFill>
        <p:spPr>
          <a:xfrm>
            <a:off x="10151650" y="5031350"/>
            <a:ext cx="1939575" cy="1187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69"/>
          <p:cNvSpPr/>
          <p:nvPr/>
        </p:nvSpPr>
        <p:spPr>
          <a:xfrm>
            <a:off x="5452175" y="5539004"/>
            <a:ext cx="1686044" cy="556996"/>
          </a:xfrm>
          <a:prstGeom prst="rect">
            <a:avLst/>
          </a:prstGeom>
          <a:solidFill>
            <a:schemeClr val="accent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0" name="Google Shape;880;p69"/>
          <p:cNvSpPr/>
          <p:nvPr/>
        </p:nvSpPr>
        <p:spPr>
          <a:xfrm>
            <a:off x="12192000" y="0"/>
            <a:ext cx="4410900" cy="6858000"/>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dirty="0">
                <a:solidFill>
                  <a:schemeClr val="dk1"/>
                </a:solidFill>
                <a:latin typeface="Calibri"/>
                <a:ea typeface="Calibri"/>
                <a:cs typeface="Calibri"/>
                <a:sym typeface="Calibri"/>
              </a:rPr>
              <a:t>Visualisation notes:</a:t>
            </a:r>
            <a:endParaRPr dirty="0"/>
          </a:p>
          <a:p>
            <a:pPr marL="0" marR="0" lvl="0" indent="0" algn="l" rtl="0">
              <a:spcBef>
                <a:spcPts val="600"/>
              </a:spcBef>
              <a:spcAft>
                <a:spcPts val="0"/>
              </a:spcAft>
              <a:buNone/>
            </a:pPr>
            <a:r>
              <a:rPr lang="en-IN" sz="1800" b="1" dirty="0">
                <a:solidFill>
                  <a:schemeClr val="dk1"/>
                </a:solidFill>
                <a:latin typeface="Calibri"/>
                <a:ea typeface="Calibri"/>
                <a:cs typeface="Calibri"/>
                <a:sym typeface="Calibri"/>
              </a:rPr>
              <a:t>Frame: 28</a:t>
            </a:r>
            <a:endParaRPr dirty="0"/>
          </a:p>
          <a:p>
            <a:pPr marL="0" marR="0" lvl="0" indent="0" algn="l" rtl="0">
              <a:spcBef>
                <a:spcPts val="600"/>
              </a:spcBef>
              <a:spcAft>
                <a:spcPts val="0"/>
              </a:spcAft>
              <a:buNone/>
            </a:pPr>
            <a:r>
              <a:rPr lang="en-IN" sz="1800" dirty="0">
                <a:solidFill>
                  <a:schemeClr val="dk1"/>
                </a:solidFill>
                <a:latin typeface="Calibri"/>
                <a:ea typeface="Calibri"/>
                <a:cs typeface="Calibri"/>
                <a:sym typeface="Calibri"/>
              </a:rPr>
              <a:t>This is a Static screen</a:t>
            </a:r>
            <a:endParaRPr dirty="0"/>
          </a:p>
          <a:p>
            <a:pPr marL="0" marR="0" lvl="0" indent="0" algn="l" rtl="0">
              <a:spcBef>
                <a:spcPts val="600"/>
              </a:spcBef>
              <a:spcAft>
                <a:spcPts val="0"/>
              </a:spcAft>
              <a:buNone/>
            </a:pPr>
            <a:r>
              <a:rPr lang="en-IN" sz="1800" dirty="0">
                <a:solidFill>
                  <a:schemeClr val="dk1"/>
                </a:solidFill>
                <a:latin typeface="Calibri"/>
                <a:ea typeface="Calibri"/>
                <a:cs typeface="Calibri"/>
                <a:sym typeface="Calibri"/>
              </a:rPr>
              <a:t>This is slide 1 of 1	</a:t>
            </a:r>
            <a:endParaRPr dirty="0"/>
          </a:p>
          <a:p>
            <a:pPr marL="0" marR="0" lvl="0" indent="0" algn="l" rtl="0">
              <a:spcBef>
                <a:spcPts val="600"/>
              </a:spcBef>
              <a:spcAft>
                <a:spcPts val="0"/>
              </a:spcAft>
              <a:buNone/>
            </a:pPr>
            <a:r>
              <a:rPr lang="en-IN" sz="1800" dirty="0">
                <a:solidFill>
                  <a:schemeClr val="dk1"/>
                </a:solidFill>
                <a:latin typeface="Calibri"/>
                <a:ea typeface="Calibri"/>
                <a:cs typeface="Calibri"/>
                <a:sym typeface="Calibri"/>
              </a:rPr>
              <a:t>Layout: </a:t>
            </a:r>
            <a:endParaRPr dirty="0"/>
          </a:p>
          <a:p>
            <a:pPr marL="0" marR="0" lvl="0" indent="0" algn="l" rtl="0">
              <a:spcBef>
                <a:spcPts val="600"/>
              </a:spcBef>
              <a:spcAft>
                <a:spcPts val="0"/>
              </a:spcAft>
              <a:buNone/>
            </a:pPr>
            <a:r>
              <a:rPr lang="en-IN" sz="1800" dirty="0">
                <a:solidFill>
                  <a:schemeClr val="dk1"/>
                </a:solidFill>
                <a:latin typeface="Calibri"/>
                <a:ea typeface="Calibri"/>
                <a:cs typeface="Calibri"/>
                <a:sym typeface="Calibri"/>
              </a:rPr>
              <a:t>Image should be same as Session Title screen.</a:t>
            </a:r>
            <a:endParaRPr sz="1800" dirty="0">
              <a:solidFill>
                <a:schemeClr val="dk1"/>
              </a:solidFill>
              <a:latin typeface="Calibri"/>
              <a:ea typeface="Calibri"/>
              <a:cs typeface="Calibri"/>
              <a:sym typeface="Calibri"/>
            </a:endParaRPr>
          </a:p>
          <a:p>
            <a:pPr lvl="0">
              <a:spcBef>
                <a:spcPts val="600"/>
              </a:spcBef>
            </a:pPr>
            <a:r>
              <a:rPr lang="en-IN" sz="1800" dirty="0">
                <a:hlinkClick r:id="rId3"/>
              </a:rPr>
              <a:t>https://www.shutterstock.com/image-photo/image-tangram-puzzle-blocks-people-icons-1149593039</a:t>
            </a:r>
            <a:endParaRPr sz="1800" dirty="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b="1" dirty="0">
                <a:solidFill>
                  <a:schemeClr val="dk1"/>
                </a:solidFill>
                <a:latin typeface="Calibri"/>
                <a:ea typeface="Calibri"/>
                <a:cs typeface="Calibri"/>
                <a:sym typeface="Calibri"/>
              </a:rPr>
              <a:t>Treatment</a:t>
            </a:r>
            <a:r>
              <a:rPr lang="en-IN" sz="1800" dirty="0">
                <a:solidFill>
                  <a:schemeClr val="dk1"/>
                </a:solidFill>
                <a:latin typeface="Calibri"/>
                <a:ea typeface="Calibri"/>
                <a:cs typeface="Calibri"/>
                <a:sym typeface="Calibri"/>
              </a:rPr>
              <a:t>:</a:t>
            </a:r>
            <a:endParaRPr dirty="0"/>
          </a:p>
          <a:p>
            <a:pPr marL="0" marR="0" lvl="0" indent="0" algn="l" rtl="0">
              <a:spcBef>
                <a:spcPts val="600"/>
              </a:spcBef>
              <a:spcAft>
                <a:spcPts val="0"/>
              </a:spcAft>
              <a:buNone/>
            </a:pPr>
            <a:r>
              <a:rPr lang="en-IN" sz="1800" dirty="0">
                <a:solidFill>
                  <a:schemeClr val="dk1"/>
                </a:solidFill>
                <a:latin typeface="Calibri"/>
                <a:ea typeface="Calibri"/>
                <a:cs typeface="Calibri"/>
                <a:sym typeface="Calibri"/>
              </a:rPr>
              <a:t>All elements appear on screen load. On clicking Exit Course, the learner exits the course ad on clicking Restart Course, the learner goes back to Frame 1. </a:t>
            </a:r>
            <a:endParaRPr dirty="0"/>
          </a:p>
        </p:txBody>
      </p:sp>
      <p:sp>
        <p:nvSpPr>
          <p:cNvPr id="881" name="Google Shape;881;p69"/>
          <p:cNvSpPr/>
          <p:nvPr/>
        </p:nvSpPr>
        <p:spPr>
          <a:xfrm>
            <a:off x="3048000" y="2413338"/>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882" name="Google Shape;882;p69"/>
          <p:cNvSpPr/>
          <p:nvPr/>
        </p:nvSpPr>
        <p:spPr>
          <a:xfrm>
            <a:off x="895459" y="1559912"/>
            <a:ext cx="4410900" cy="3580800"/>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Congratulations, you have successfully completed the Participatory Risk Assessment Tools session.</a:t>
            </a:r>
            <a:endParaRPr sz="1800">
              <a:solidFill>
                <a:schemeClr val="dk1"/>
              </a:solidFill>
              <a:latin typeface="Calibri"/>
              <a:ea typeface="Calibri"/>
              <a:cs typeface="Calibri"/>
              <a:sym typeface="Calibri"/>
            </a:endParaRPr>
          </a:p>
        </p:txBody>
      </p:sp>
      <p:sp>
        <p:nvSpPr>
          <p:cNvPr id="883" name="Google Shape;883;p69"/>
          <p:cNvSpPr/>
          <p:nvPr/>
        </p:nvSpPr>
        <p:spPr>
          <a:xfrm>
            <a:off x="3328885" y="5539004"/>
            <a:ext cx="1977474" cy="556995"/>
          </a:xfrm>
          <a:prstGeom prst="rect">
            <a:avLst/>
          </a:prstGeom>
          <a:solidFill>
            <a:srgbClr val="1E4E7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Restart Session</a:t>
            </a:r>
            <a:endParaRPr/>
          </a:p>
        </p:txBody>
      </p:sp>
      <p:sp>
        <p:nvSpPr>
          <p:cNvPr id="884" name="Google Shape;884;p69"/>
          <p:cNvSpPr/>
          <p:nvPr/>
        </p:nvSpPr>
        <p:spPr>
          <a:xfrm>
            <a:off x="5642731" y="5652722"/>
            <a:ext cx="13019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1">
                <a:solidFill>
                  <a:schemeClr val="lt1"/>
                </a:solidFill>
                <a:latin typeface="Calibri"/>
                <a:ea typeface="Calibri"/>
                <a:cs typeface="Calibri"/>
                <a:sym typeface="Calibri"/>
              </a:rPr>
              <a:t>Exit Session</a:t>
            </a:r>
            <a:endParaRPr/>
          </a:p>
        </p:txBody>
      </p:sp>
      <p:sp>
        <p:nvSpPr>
          <p:cNvPr id="885" name="Google Shape;885;p69"/>
          <p:cNvSpPr txBox="1"/>
          <p:nvPr/>
        </p:nvSpPr>
        <p:spPr>
          <a:xfrm>
            <a:off x="246180" y="0"/>
            <a:ext cx="196509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Session Completed</a:t>
            </a:r>
            <a:endParaRPr/>
          </a:p>
        </p:txBody>
      </p:sp>
      <p:pic>
        <p:nvPicPr>
          <p:cNvPr id="5" name="Picture 4">
            <a:extLst>
              <a:ext uri="{FF2B5EF4-FFF2-40B4-BE49-F238E27FC236}">
                <a16:creationId xmlns:a16="http://schemas.microsoft.com/office/drawing/2014/main" id="{F34D1B41-63A5-4E1D-907B-40D807646C42}"/>
              </a:ext>
            </a:extLst>
          </p:cNvPr>
          <p:cNvPicPr>
            <a:picLocks noChangeAspect="1"/>
          </p:cNvPicPr>
          <p:nvPr/>
        </p:nvPicPr>
        <p:blipFill>
          <a:blip r:embed="rId4"/>
          <a:stretch>
            <a:fillRect/>
          </a:stretch>
        </p:blipFill>
        <p:spPr>
          <a:xfrm>
            <a:off x="5776447" y="1559912"/>
            <a:ext cx="5441680" cy="3573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8"/>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152" name="Google Shape;152;p18"/>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Vulnerability Capacity Assessment (VCA)</a:t>
            </a:r>
            <a:endParaRPr sz="1800" b="1">
              <a:solidFill>
                <a:schemeClr val="lt1"/>
              </a:solidFill>
              <a:latin typeface="Calibri"/>
              <a:ea typeface="Calibri"/>
              <a:cs typeface="Calibri"/>
              <a:sym typeface="Calibri"/>
            </a:endParaRPr>
          </a:p>
        </p:txBody>
      </p:sp>
      <p:sp>
        <p:nvSpPr>
          <p:cNvPr id="153" name="Google Shape;153;p18"/>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Frame: 4</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Content Slide</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Slide 1 of 4</a:t>
            </a:r>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Layout Name: Create as is.</a:t>
            </a:r>
            <a:endParaRPr sz="1800" i="1">
              <a:solidFill>
                <a:schemeClr val="dk1"/>
              </a:solidFill>
              <a:latin typeface="Calibri"/>
              <a:ea typeface="Calibri"/>
              <a:cs typeface="Calibri"/>
              <a:sym typeface="Calibri"/>
            </a:endParaRPr>
          </a:p>
          <a:p>
            <a:pPr marL="0" marR="0" lvl="0" indent="0" algn="l" rtl="0">
              <a:spcBef>
                <a:spcPts val="0"/>
              </a:spcBef>
              <a:spcAft>
                <a:spcPts val="0"/>
              </a:spcAft>
              <a:buNone/>
            </a:pPr>
            <a:endParaRPr sz="1800" i="1">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External Icons</a:t>
            </a:r>
            <a:r>
              <a:rPr lang="en-IN" sz="1800">
                <a:solidFill>
                  <a:schemeClr val="dk1"/>
                </a:solidFill>
                <a:latin typeface="Calibri"/>
                <a:ea typeface="Calibri"/>
                <a:cs typeface="Calibri"/>
                <a:sym typeface="Calibri"/>
              </a:rPr>
              <a:t>: </a:t>
            </a:r>
            <a:endParaRPr/>
          </a:p>
          <a:p>
            <a:pPr marL="0" marR="0" lvl="0" indent="0" algn="l" rtl="0">
              <a:spcBef>
                <a:spcPts val="600"/>
              </a:spcBef>
              <a:spcAft>
                <a:spcPts val="0"/>
              </a:spcAft>
              <a:buNone/>
            </a:pPr>
            <a:r>
              <a:rPr lang="en-IN" sz="1800" u="sng">
                <a:solidFill>
                  <a:schemeClr val="hlink"/>
                </a:solidFill>
                <a:latin typeface="Calibri"/>
                <a:ea typeface="Calibri"/>
                <a:cs typeface="Calibri"/>
                <a:sym typeface="Calibri"/>
                <a:hlinkClick r:id="rId4"/>
              </a:rPr>
              <a:t>https://stock.adobe.com/in/images/risk-assessment-business-symbols-grey-texture-blue-stripes/294588030</a:t>
            </a:r>
            <a:endParaRPr sz="1800">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a:p>
            <a:pPr marL="0" marR="0" lvl="0" indent="0" algn="l" rtl="0">
              <a:spcBef>
                <a:spcPts val="600"/>
              </a:spcBef>
              <a:spcAft>
                <a:spcPts val="0"/>
              </a:spcAft>
              <a:buNone/>
            </a:pPr>
            <a:r>
              <a:rPr lang="en-IN" sz="18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r>
              <a:rPr lang="en-IN" sz="1800">
                <a:solidFill>
                  <a:schemeClr val="dk1"/>
                </a:solidFill>
                <a:latin typeface="Calibri"/>
                <a:ea typeface="Calibri"/>
                <a:cs typeface="Calibri"/>
                <a:sym typeface="Calibri"/>
              </a:rPr>
              <a:t>Sync AX1 with the image and the AX2 with the OST. </a:t>
            </a:r>
            <a:endParaRPr/>
          </a:p>
          <a:p>
            <a:pPr marL="0" marR="0" lvl="0" indent="0" algn="l" rtl="0">
              <a:spcBef>
                <a:spcPts val="600"/>
              </a:spcBef>
              <a:spcAft>
                <a:spcPts val="0"/>
              </a:spcAft>
              <a:buNone/>
            </a:pPr>
            <a:endParaRPr sz="1800">
              <a:solidFill>
                <a:schemeClr val="dk1"/>
              </a:solidFill>
              <a:latin typeface="Calibri"/>
              <a:ea typeface="Calibri"/>
              <a:cs typeface="Calibri"/>
              <a:sym typeface="Calibri"/>
            </a:endParaRPr>
          </a:p>
        </p:txBody>
      </p:sp>
      <p:pic>
        <p:nvPicPr>
          <p:cNvPr id="154" name="Google Shape;154;p18" descr="Risk Assessment Business Symbols Grey Texture Blue Stripes "/>
          <p:cNvPicPr preferRelativeResize="0"/>
          <p:nvPr/>
        </p:nvPicPr>
        <p:blipFill rotWithShape="1">
          <a:blip r:embed="rId5">
            <a:alphaModFix/>
          </a:blip>
          <a:srcRect/>
          <a:stretch/>
        </p:blipFill>
        <p:spPr>
          <a:xfrm>
            <a:off x="318051" y="854765"/>
            <a:ext cx="11608905" cy="3339548"/>
          </a:xfrm>
          <a:prstGeom prst="rect">
            <a:avLst/>
          </a:prstGeom>
          <a:noFill/>
          <a:ln>
            <a:noFill/>
          </a:ln>
        </p:spPr>
      </p:pic>
      <p:sp>
        <p:nvSpPr>
          <p:cNvPr id="155" name="Google Shape;155;p18"/>
          <p:cNvSpPr txBox="1"/>
          <p:nvPr/>
        </p:nvSpPr>
        <p:spPr>
          <a:xfrm>
            <a:off x="2623931" y="4591878"/>
            <a:ext cx="695739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a:solidFill>
                  <a:schemeClr val="dk1"/>
                </a:solidFill>
                <a:latin typeface="Calibri"/>
                <a:ea typeface="Calibri"/>
                <a:cs typeface="Calibri"/>
                <a:sym typeface="Calibri"/>
              </a:rPr>
              <a:t>Vulnerability Capacity Assessment = VCA</a:t>
            </a:r>
            <a:endParaRPr sz="3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9"/>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162" name="Google Shape;162;p19"/>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4</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Content Slide</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2 of 4</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Create as is</a:t>
            </a:r>
            <a:endParaRPr sz="1600" i="1">
              <a:solidFill>
                <a:schemeClr val="dk1"/>
              </a:solidFill>
              <a:latin typeface="Calibri"/>
              <a:ea typeface="Calibri"/>
              <a:cs typeface="Calibri"/>
              <a:sym typeface="Calibri"/>
            </a:endParaRPr>
          </a:p>
          <a:p>
            <a:pPr marL="0" marR="0" lvl="0" indent="0" algn="l" rtl="0">
              <a:spcBef>
                <a:spcPts val="600"/>
              </a:spcBef>
              <a:spcAft>
                <a:spcPts val="0"/>
              </a:spcAft>
              <a:buNone/>
            </a:pPr>
            <a:endParaRPr sz="1600" i="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Icons</a:t>
            </a:r>
            <a:r>
              <a:rPr lang="en-IN" sz="1600">
                <a:solidFill>
                  <a:schemeClr val="dk1"/>
                </a:solidFill>
                <a:latin typeface="Calibri"/>
                <a:ea typeface="Calibri"/>
                <a:cs typeface="Calibri"/>
                <a:sym typeface="Calibri"/>
              </a:rPr>
              <a:t>: </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https://t3.ftcdn.net/jpg/02/01/21/06/240_F_201210614_TSvEGHNmxhILRjAJ2ocrAY9IObREx67H.jpg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https://t3.ftcdn.net/jpg/03/16/39/90/240_F_316399070_PBJPBUGe4A9YBElmhuZ2IygOqBiewgfC.jpg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6"/>
              </a:rPr>
              <a:t>https://t3.ftcdn.net/jpg/03/00/40/02/240_F_300400232_s5emwqpDMuPFejKSUm8uflf1B76rsROa.jpg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display the image sin sync with AX3. Start from the top to bottom with the OST. </a:t>
            </a:r>
            <a:endParaRPr/>
          </a:p>
        </p:txBody>
      </p:sp>
      <p:grpSp>
        <p:nvGrpSpPr>
          <p:cNvPr id="163" name="Google Shape;163;p19"/>
          <p:cNvGrpSpPr/>
          <p:nvPr/>
        </p:nvGrpSpPr>
        <p:grpSpPr>
          <a:xfrm>
            <a:off x="347212" y="441840"/>
            <a:ext cx="4169672" cy="2617288"/>
            <a:chOff x="243303" y="2166731"/>
            <a:chExt cx="4169672" cy="2617288"/>
          </a:xfrm>
        </p:grpSpPr>
        <p:sp>
          <p:nvSpPr>
            <p:cNvPr id="164" name="Google Shape;164;p19"/>
            <p:cNvSpPr/>
            <p:nvPr/>
          </p:nvSpPr>
          <p:spPr>
            <a:xfrm>
              <a:off x="748748" y="4147915"/>
              <a:ext cx="3240156" cy="63610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Community Level</a:t>
              </a:r>
              <a:endParaRPr sz="1800">
                <a:solidFill>
                  <a:schemeClr val="lt1"/>
                </a:solidFill>
                <a:latin typeface="Calibri"/>
                <a:ea typeface="Calibri"/>
                <a:cs typeface="Calibri"/>
                <a:sym typeface="Calibri"/>
              </a:endParaRPr>
            </a:p>
          </p:txBody>
        </p:sp>
        <p:pic>
          <p:nvPicPr>
            <p:cNvPr id="165" name="Google Shape;165;p19"/>
            <p:cNvPicPr preferRelativeResize="0"/>
            <p:nvPr/>
          </p:nvPicPr>
          <p:blipFill rotWithShape="1">
            <a:blip r:embed="rId7">
              <a:alphaModFix/>
            </a:blip>
            <a:srcRect/>
            <a:stretch/>
          </p:blipFill>
          <p:spPr>
            <a:xfrm>
              <a:off x="243303" y="2166731"/>
              <a:ext cx="4169672" cy="1848677"/>
            </a:xfrm>
            <a:prstGeom prst="rect">
              <a:avLst/>
            </a:prstGeom>
            <a:noFill/>
            <a:ln>
              <a:noFill/>
            </a:ln>
          </p:spPr>
        </p:pic>
      </p:grpSp>
      <p:grpSp>
        <p:nvGrpSpPr>
          <p:cNvPr id="166" name="Google Shape;166;p19"/>
          <p:cNvGrpSpPr/>
          <p:nvPr/>
        </p:nvGrpSpPr>
        <p:grpSpPr>
          <a:xfrm>
            <a:off x="4799397" y="1826842"/>
            <a:ext cx="3240156" cy="2665329"/>
            <a:chOff x="4446106" y="2138569"/>
            <a:chExt cx="3240156" cy="2665329"/>
          </a:xfrm>
        </p:grpSpPr>
        <p:sp>
          <p:nvSpPr>
            <p:cNvPr id="167" name="Google Shape;167;p19"/>
            <p:cNvSpPr/>
            <p:nvPr/>
          </p:nvSpPr>
          <p:spPr>
            <a:xfrm>
              <a:off x="4446106" y="4167794"/>
              <a:ext cx="3240156" cy="63610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Household Level</a:t>
              </a:r>
              <a:endParaRPr sz="1800">
                <a:solidFill>
                  <a:schemeClr val="lt1"/>
                </a:solidFill>
                <a:latin typeface="Calibri"/>
                <a:ea typeface="Calibri"/>
                <a:cs typeface="Calibri"/>
                <a:sym typeface="Calibri"/>
              </a:endParaRPr>
            </a:p>
          </p:txBody>
        </p:sp>
        <p:pic>
          <p:nvPicPr>
            <p:cNvPr id="168" name="Google Shape;168;p19"/>
            <p:cNvPicPr preferRelativeResize="0"/>
            <p:nvPr/>
          </p:nvPicPr>
          <p:blipFill rotWithShape="1">
            <a:blip r:embed="rId8">
              <a:alphaModFix/>
            </a:blip>
            <a:srcRect/>
            <a:stretch/>
          </p:blipFill>
          <p:spPr>
            <a:xfrm>
              <a:off x="4614034" y="2138569"/>
              <a:ext cx="2924175" cy="1905000"/>
            </a:xfrm>
            <a:prstGeom prst="rect">
              <a:avLst/>
            </a:prstGeom>
            <a:noFill/>
            <a:ln>
              <a:noFill/>
            </a:ln>
          </p:spPr>
        </p:pic>
      </p:grpSp>
      <p:grpSp>
        <p:nvGrpSpPr>
          <p:cNvPr id="169" name="Google Shape;169;p19"/>
          <p:cNvGrpSpPr/>
          <p:nvPr/>
        </p:nvGrpSpPr>
        <p:grpSpPr>
          <a:xfrm>
            <a:off x="8659111" y="3519148"/>
            <a:ext cx="3275978" cy="2644001"/>
            <a:chOff x="8014874" y="2126767"/>
            <a:chExt cx="3275978" cy="2644001"/>
          </a:xfrm>
        </p:grpSpPr>
        <p:sp>
          <p:nvSpPr>
            <p:cNvPr id="170" name="Google Shape;170;p19"/>
            <p:cNvSpPr/>
            <p:nvPr/>
          </p:nvSpPr>
          <p:spPr>
            <a:xfrm>
              <a:off x="8050696" y="4134664"/>
              <a:ext cx="3240156" cy="63610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Individual Level </a:t>
              </a:r>
              <a:endParaRPr sz="1800">
                <a:solidFill>
                  <a:schemeClr val="lt1"/>
                </a:solidFill>
                <a:latin typeface="Calibri"/>
                <a:ea typeface="Calibri"/>
                <a:cs typeface="Calibri"/>
                <a:sym typeface="Calibri"/>
              </a:endParaRPr>
            </a:p>
          </p:txBody>
        </p:sp>
        <p:pic>
          <p:nvPicPr>
            <p:cNvPr id="171" name="Google Shape;171;p19"/>
            <p:cNvPicPr preferRelativeResize="0"/>
            <p:nvPr/>
          </p:nvPicPr>
          <p:blipFill rotWithShape="1">
            <a:blip r:embed="rId9">
              <a:alphaModFix/>
            </a:blip>
            <a:srcRect/>
            <a:stretch/>
          </p:blipFill>
          <p:spPr>
            <a:xfrm>
              <a:off x="8014874" y="2126767"/>
              <a:ext cx="3000375" cy="2047875"/>
            </a:xfrm>
            <a:prstGeom prst="rect">
              <a:avLst/>
            </a:prstGeom>
            <a:noFill/>
            <a:ln>
              <a:noFill/>
            </a:ln>
          </p:spPr>
        </p:pic>
      </p:grpSp>
      <p:sp>
        <p:nvSpPr>
          <p:cNvPr id="172" name="Google Shape;172;p19"/>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Vulnerability Capacity Assessment (VCA)</a:t>
            </a:r>
            <a:endParaRPr sz="1800" b="1">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0"/>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179" name="Google Shape;179;p20"/>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4</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Content Slide</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3 of 4</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Create as is</a:t>
            </a:r>
            <a:endParaRPr sz="1600" i="1">
              <a:solidFill>
                <a:schemeClr val="dk1"/>
              </a:solidFill>
              <a:latin typeface="Calibri"/>
              <a:ea typeface="Calibri"/>
              <a:cs typeface="Calibri"/>
              <a:sym typeface="Calibri"/>
            </a:endParaRPr>
          </a:p>
          <a:p>
            <a:pPr marL="0" marR="0" lvl="0" indent="0" algn="l" rtl="0">
              <a:spcBef>
                <a:spcPts val="0"/>
              </a:spcBef>
              <a:spcAft>
                <a:spcPts val="0"/>
              </a:spcAft>
              <a:buNone/>
            </a:pPr>
            <a:endParaRPr sz="1600" i="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External Icons</a:t>
            </a:r>
            <a:r>
              <a:rPr lang="en-IN" sz="1600">
                <a:solidFill>
                  <a:schemeClr val="dk1"/>
                </a:solidFill>
                <a:latin typeface="Calibri"/>
                <a:ea typeface="Calibri"/>
                <a:cs typeface="Calibri"/>
                <a:sym typeface="Calibri"/>
              </a:rPr>
              <a:t>: </a:t>
            </a:r>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4"/>
              </a:rPr>
              <a:t>https://t4.ftcdn.net/jpg/03/03/54/91/240_F_303549148_ZSWTgG2eYOOkNw9u5zQfUGWs6wi5Tgus.jpg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u="sng">
                <a:solidFill>
                  <a:schemeClr val="hlink"/>
                </a:solidFill>
                <a:latin typeface="Calibri"/>
                <a:ea typeface="Calibri"/>
                <a:cs typeface="Calibri"/>
                <a:sym typeface="Calibri"/>
                <a:hlinkClick r:id="rId5"/>
              </a:rPr>
              <a:t>https://t3.ftcdn.net/jpg/03/29/27/26/240_F_329272690_ajV6vtTyU4ZfKuATFh7JxZXRapw5WHUx.jpg</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display the image sin sync with AX4. After the audio finishes enable next.</a:t>
            </a:r>
            <a:endParaRPr/>
          </a:p>
        </p:txBody>
      </p:sp>
      <p:pic>
        <p:nvPicPr>
          <p:cNvPr id="180" name="Google Shape;180;p20"/>
          <p:cNvPicPr preferRelativeResize="0"/>
          <p:nvPr/>
        </p:nvPicPr>
        <p:blipFill rotWithShape="1">
          <a:blip r:embed="rId6">
            <a:alphaModFix/>
          </a:blip>
          <a:srcRect/>
          <a:stretch/>
        </p:blipFill>
        <p:spPr>
          <a:xfrm>
            <a:off x="258418" y="1443371"/>
            <a:ext cx="6263309" cy="3550422"/>
          </a:xfrm>
          <a:prstGeom prst="rect">
            <a:avLst/>
          </a:prstGeom>
          <a:noFill/>
          <a:ln>
            <a:noFill/>
          </a:ln>
        </p:spPr>
      </p:pic>
      <p:pic>
        <p:nvPicPr>
          <p:cNvPr id="181" name="Google Shape;181;p20"/>
          <p:cNvPicPr preferRelativeResize="0"/>
          <p:nvPr/>
        </p:nvPicPr>
        <p:blipFill rotWithShape="1">
          <a:blip r:embed="rId7">
            <a:alphaModFix/>
          </a:blip>
          <a:srcRect/>
          <a:stretch/>
        </p:blipFill>
        <p:spPr>
          <a:xfrm>
            <a:off x="6619460" y="1426265"/>
            <a:ext cx="5267739" cy="3555724"/>
          </a:xfrm>
          <a:prstGeom prst="rect">
            <a:avLst/>
          </a:prstGeom>
          <a:noFill/>
          <a:ln>
            <a:noFill/>
          </a:ln>
        </p:spPr>
      </p:pic>
      <p:sp>
        <p:nvSpPr>
          <p:cNvPr id="182" name="Google Shape;182;p20"/>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Vulnerability Capacity Assessment (VCA)</a:t>
            </a:r>
            <a:endParaRPr sz="1800" b="1">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1"/>
          <p:cNvPicPr preferRelativeResize="0"/>
          <p:nvPr/>
        </p:nvPicPr>
        <p:blipFill rotWithShape="1">
          <a:blip r:embed="rId3">
            <a:alphaModFix/>
          </a:blip>
          <a:srcRect l="625"/>
          <a:stretch/>
        </p:blipFill>
        <p:spPr>
          <a:xfrm>
            <a:off x="20954" y="38100"/>
            <a:ext cx="12171045" cy="334976"/>
          </a:xfrm>
          <a:prstGeom prst="rect">
            <a:avLst/>
          </a:prstGeom>
          <a:noFill/>
          <a:ln>
            <a:noFill/>
          </a:ln>
        </p:spPr>
      </p:pic>
      <p:sp>
        <p:nvSpPr>
          <p:cNvPr id="189" name="Google Shape;189;p21"/>
          <p:cNvSpPr/>
          <p:nvPr/>
        </p:nvSpPr>
        <p:spPr>
          <a:xfrm>
            <a:off x="12454658" y="-21753"/>
            <a:ext cx="4773799" cy="6840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dk1"/>
                </a:solidFill>
                <a:latin typeface="Calibri"/>
                <a:ea typeface="Calibri"/>
                <a:cs typeface="Calibri"/>
                <a:sym typeface="Calibri"/>
              </a:rPr>
              <a:t>Viz. notes:</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Frame: 4</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Content Slide</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Slide 4 of 4</a:t>
            </a:r>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Layout Name: Recreate the chart</a:t>
            </a:r>
            <a:endParaRPr sz="1600" i="1">
              <a:solidFill>
                <a:schemeClr val="dk1"/>
              </a:solidFill>
              <a:latin typeface="Calibri"/>
              <a:ea typeface="Calibri"/>
              <a:cs typeface="Calibri"/>
              <a:sym typeface="Calibri"/>
            </a:endParaRPr>
          </a:p>
          <a:p>
            <a:pPr marL="0" marR="0" lvl="0" indent="0" algn="l" rtl="0">
              <a:spcBef>
                <a:spcPts val="0"/>
              </a:spcBef>
              <a:spcAft>
                <a:spcPts val="0"/>
              </a:spcAft>
              <a:buNone/>
            </a:pPr>
            <a:endParaRPr sz="1600" i="1">
              <a:solidFill>
                <a:schemeClr val="dk1"/>
              </a:solidFill>
              <a:latin typeface="Calibri"/>
              <a:ea typeface="Calibri"/>
              <a:cs typeface="Calibri"/>
              <a:sym typeface="Calibri"/>
            </a:endParaRPr>
          </a:p>
          <a:p>
            <a:pPr marL="0" marR="0" lvl="0" indent="0" algn="l" rtl="0">
              <a:spcBef>
                <a:spcPts val="0"/>
              </a:spcBef>
              <a:spcAft>
                <a:spcPts val="0"/>
              </a:spcAft>
              <a:buNone/>
            </a:pPr>
            <a:r>
              <a:rPr lang="en-IN" sz="1600" b="1">
                <a:solidFill>
                  <a:schemeClr val="dk1"/>
                </a:solidFill>
                <a:latin typeface="Calibri"/>
                <a:ea typeface="Calibri"/>
                <a:cs typeface="Calibri"/>
                <a:sym typeface="Calibri"/>
              </a:rPr>
              <a:t>Image</a:t>
            </a:r>
            <a:r>
              <a:rPr lang="en-IN" sz="1600">
                <a:solidFill>
                  <a:schemeClr val="dk1"/>
                </a:solidFill>
                <a:latin typeface="Calibri"/>
                <a:ea typeface="Calibri"/>
                <a:cs typeface="Calibri"/>
                <a:sym typeface="Calibri"/>
              </a:rPr>
              <a:t>: Recreate from source ppt </a:t>
            </a:r>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a:p>
            <a:pPr marL="0" marR="0" lvl="0" indent="0" algn="l" rtl="0">
              <a:spcBef>
                <a:spcPts val="600"/>
              </a:spcBef>
              <a:spcAft>
                <a:spcPts val="0"/>
              </a:spcAft>
              <a:buNone/>
            </a:pPr>
            <a:r>
              <a:rPr lang="en-IN" sz="1600" b="1">
                <a:solidFill>
                  <a:schemeClr val="dk1"/>
                </a:solidFill>
                <a:latin typeface="Calibri"/>
                <a:ea typeface="Calibri"/>
                <a:cs typeface="Calibri"/>
                <a:sym typeface="Calibri"/>
              </a:rPr>
              <a:t>Treatment:</a:t>
            </a:r>
            <a:endParaRPr/>
          </a:p>
          <a:p>
            <a:pPr marL="0" marR="0" lvl="0" indent="0" algn="l" rtl="0">
              <a:spcBef>
                <a:spcPts val="600"/>
              </a:spcBef>
              <a:spcAft>
                <a:spcPts val="0"/>
              </a:spcAft>
              <a:buNone/>
            </a:pPr>
            <a:r>
              <a:rPr lang="en-IN" sz="1600">
                <a:solidFill>
                  <a:schemeClr val="dk1"/>
                </a:solidFill>
                <a:latin typeface="Calibri"/>
                <a:ea typeface="Calibri"/>
                <a:cs typeface="Calibri"/>
                <a:sym typeface="Calibri"/>
              </a:rPr>
              <a:t>Please display the recreated chart in sync with AX5. After the audio finishes, enable Next. </a:t>
            </a:r>
            <a:endParaRPr/>
          </a:p>
        </p:txBody>
      </p:sp>
      <p:grpSp>
        <p:nvGrpSpPr>
          <p:cNvPr id="190" name="Google Shape;190;p21"/>
          <p:cNvGrpSpPr/>
          <p:nvPr/>
        </p:nvGrpSpPr>
        <p:grpSpPr>
          <a:xfrm>
            <a:off x="1858619" y="619402"/>
            <a:ext cx="8686799" cy="5330825"/>
            <a:chOff x="1600201" y="1374776"/>
            <a:chExt cx="8686799" cy="5330825"/>
          </a:xfrm>
        </p:grpSpPr>
        <p:sp>
          <p:nvSpPr>
            <p:cNvPr id="191" name="Google Shape;191;p21"/>
            <p:cNvSpPr txBox="1"/>
            <p:nvPr/>
          </p:nvSpPr>
          <p:spPr>
            <a:xfrm>
              <a:off x="3563939" y="1603376"/>
              <a:ext cx="5629275" cy="41259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600" b="1">
                  <a:solidFill>
                    <a:srgbClr val="CC00FF"/>
                  </a:solidFill>
                  <a:latin typeface="Arial"/>
                  <a:ea typeface="Arial"/>
                  <a:cs typeface="Arial"/>
                  <a:sym typeface="Arial"/>
                </a:rPr>
                <a:t>Review of secondary data, particularly regional/provincial information related to hazards, risks, vulnerabilities, and capacities</a:t>
              </a:r>
              <a:endParaRPr/>
            </a:p>
            <a:p>
              <a:pPr marL="0" marR="0" lvl="0" indent="0" algn="ctr" rtl="0">
                <a:spcBef>
                  <a:spcPts val="800"/>
                </a:spcBef>
                <a:spcAft>
                  <a:spcPts val="0"/>
                </a:spcAft>
                <a:buNone/>
              </a:pPr>
              <a:r>
                <a:rPr lang="en-IN" sz="1600" b="1">
                  <a:solidFill>
                    <a:schemeClr val="accent1"/>
                  </a:solidFill>
                  <a:latin typeface="Arial"/>
                  <a:ea typeface="Arial"/>
                  <a:cs typeface="Arial"/>
                  <a:sym typeface="Arial"/>
                </a:rPr>
                <a:t>Historical Profile</a:t>
              </a:r>
              <a:r>
                <a:rPr lang="en-IN" sz="1600" b="1">
                  <a:solidFill>
                    <a:srgbClr val="FF3300"/>
                  </a:solidFill>
                  <a:latin typeface="Arial"/>
                  <a:ea typeface="Arial"/>
                  <a:cs typeface="Arial"/>
                  <a:sym typeface="Arial"/>
                </a:rPr>
                <a:t>	 </a:t>
              </a:r>
              <a:r>
                <a:rPr lang="en-IN" sz="1600" b="1">
                  <a:solidFill>
                    <a:srgbClr val="FF3399"/>
                  </a:solidFill>
                  <a:latin typeface="Arial"/>
                  <a:ea typeface="Arial"/>
                  <a:cs typeface="Arial"/>
                  <a:sym typeface="Arial"/>
                </a:rPr>
                <a:t>Mapping </a:t>
              </a:r>
              <a:r>
                <a:rPr lang="en-IN" sz="1600" b="1">
                  <a:solidFill>
                    <a:srgbClr val="666699"/>
                  </a:solidFill>
                  <a:latin typeface="Arial"/>
                  <a:ea typeface="Arial"/>
                  <a:cs typeface="Arial"/>
                  <a:sym typeface="Arial"/>
                </a:rPr>
                <a:t>Transect</a:t>
              </a:r>
              <a:endParaRPr/>
            </a:p>
            <a:p>
              <a:pPr marL="0" marR="0" lvl="0" indent="0" algn="ctr" rtl="0">
                <a:spcBef>
                  <a:spcPts val="800"/>
                </a:spcBef>
                <a:spcAft>
                  <a:spcPts val="0"/>
                </a:spcAft>
                <a:buNone/>
              </a:pPr>
              <a:r>
                <a:rPr lang="en-IN" sz="1600" b="1">
                  <a:solidFill>
                    <a:schemeClr val="accent2"/>
                  </a:solidFill>
                  <a:latin typeface="Arial"/>
                  <a:ea typeface="Arial"/>
                  <a:cs typeface="Arial"/>
                  <a:sym typeface="Arial"/>
                </a:rPr>
                <a:t>Seasonal Calendar</a:t>
              </a:r>
              <a:endParaRPr/>
            </a:p>
            <a:p>
              <a:pPr marL="0" marR="0" lvl="0" indent="0" algn="ctr" rtl="0">
                <a:spcBef>
                  <a:spcPts val="800"/>
                </a:spcBef>
                <a:spcAft>
                  <a:spcPts val="0"/>
                </a:spcAft>
                <a:buNone/>
              </a:pPr>
              <a:r>
                <a:rPr lang="en-IN" sz="1600" b="1">
                  <a:solidFill>
                    <a:srgbClr val="990099"/>
                  </a:solidFill>
                  <a:latin typeface="Arial"/>
                  <a:ea typeface="Arial"/>
                  <a:cs typeface="Arial"/>
                  <a:sym typeface="Arial"/>
                </a:rPr>
                <a:t>Institutional and Social Network Analysis</a:t>
              </a:r>
              <a:endParaRPr/>
            </a:p>
            <a:p>
              <a:pPr marL="0" marR="0" lvl="0" indent="0" algn="ctr" rtl="0">
                <a:spcBef>
                  <a:spcPts val="800"/>
                </a:spcBef>
                <a:spcAft>
                  <a:spcPts val="0"/>
                </a:spcAft>
                <a:buNone/>
              </a:pPr>
              <a:r>
                <a:rPr lang="en-IN" sz="1600" b="1">
                  <a:solidFill>
                    <a:srgbClr val="00CC00"/>
                  </a:solidFill>
                  <a:latin typeface="Arial"/>
                  <a:ea typeface="Arial"/>
                  <a:cs typeface="Arial"/>
                  <a:sym typeface="Arial"/>
                </a:rPr>
                <a:t>Health and Nutritional Assessment</a:t>
              </a:r>
              <a:endParaRPr/>
            </a:p>
            <a:p>
              <a:pPr marL="0" marR="0" lvl="0" indent="0" algn="ctr" rtl="0">
                <a:spcBef>
                  <a:spcPts val="800"/>
                </a:spcBef>
                <a:spcAft>
                  <a:spcPts val="0"/>
                </a:spcAft>
                <a:buNone/>
              </a:pPr>
              <a:r>
                <a:rPr lang="en-IN" sz="1600" b="1">
                  <a:solidFill>
                    <a:srgbClr val="FF9900"/>
                  </a:solidFill>
                  <a:latin typeface="Arial"/>
                  <a:ea typeface="Arial"/>
                  <a:cs typeface="Arial"/>
                  <a:sym typeface="Arial"/>
                </a:rPr>
                <a:t>Livelihoods/Coping analysis</a:t>
              </a:r>
              <a:endParaRPr/>
            </a:p>
            <a:p>
              <a:pPr marL="0" marR="0" lvl="0" indent="0" algn="ctr" rtl="0">
                <a:spcBef>
                  <a:spcPts val="800"/>
                </a:spcBef>
                <a:spcAft>
                  <a:spcPts val="0"/>
                </a:spcAft>
                <a:buNone/>
              </a:pPr>
              <a:r>
                <a:rPr lang="en-IN" sz="1600" b="1">
                  <a:solidFill>
                    <a:srgbClr val="996600"/>
                  </a:solidFill>
                  <a:latin typeface="Arial"/>
                  <a:ea typeface="Arial"/>
                  <a:cs typeface="Arial"/>
                  <a:sym typeface="Arial"/>
                </a:rPr>
                <a:t>Problem tree</a:t>
              </a:r>
              <a:endParaRPr/>
            </a:p>
            <a:p>
              <a:pPr marL="0" marR="0" lvl="0" indent="0" algn="ctr" rtl="0">
                <a:spcBef>
                  <a:spcPts val="800"/>
                </a:spcBef>
                <a:spcAft>
                  <a:spcPts val="0"/>
                </a:spcAft>
                <a:buNone/>
              </a:pPr>
              <a:r>
                <a:rPr lang="en-IN" sz="1600" b="1">
                  <a:solidFill>
                    <a:srgbClr val="000099"/>
                  </a:solidFill>
                  <a:latin typeface="Arial"/>
                  <a:ea typeface="Arial"/>
                  <a:cs typeface="Arial"/>
                  <a:sym typeface="Arial"/>
                </a:rPr>
                <a:t>Ranking</a:t>
              </a:r>
              <a:endParaRPr/>
            </a:p>
            <a:p>
              <a:pPr marL="0" marR="0" lvl="0" indent="0" algn="ctr" rtl="0">
                <a:spcBef>
                  <a:spcPts val="800"/>
                </a:spcBef>
                <a:spcAft>
                  <a:spcPts val="0"/>
                </a:spcAft>
                <a:buNone/>
              </a:pPr>
              <a:r>
                <a:rPr lang="en-IN" sz="1600" b="1">
                  <a:solidFill>
                    <a:srgbClr val="FF3300"/>
                  </a:solidFill>
                  <a:latin typeface="Arial"/>
                  <a:ea typeface="Arial"/>
                  <a:cs typeface="Arial"/>
                  <a:sym typeface="Arial"/>
                </a:rPr>
                <a:t>VCA</a:t>
              </a:r>
              <a:endParaRPr/>
            </a:p>
            <a:p>
              <a:pPr marL="0" marR="0" lvl="0" indent="0" algn="l" rtl="0">
                <a:spcBef>
                  <a:spcPts val="800"/>
                </a:spcBef>
                <a:spcAft>
                  <a:spcPts val="0"/>
                </a:spcAft>
                <a:buNone/>
              </a:pPr>
              <a:endParaRPr sz="1600">
                <a:solidFill>
                  <a:srgbClr val="FF3300"/>
                </a:solidFill>
                <a:latin typeface="Arial"/>
                <a:ea typeface="Arial"/>
                <a:cs typeface="Arial"/>
                <a:sym typeface="Arial"/>
              </a:endParaRPr>
            </a:p>
          </p:txBody>
        </p:sp>
        <p:sp>
          <p:nvSpPr>
            <p:cNvPr id="192" name="Google Shape;192;p21"/>
            <p:cNvSpPr txBox="1"/>
            <p:nvPr/>
          </p:nvSpPr>
          <p:spPr>
            <a:xfrm>
              <a:off x="1676401" y="1679575"/>
              <a:ext cx="1547813" cy="13144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600" b="1">
                  <a:solidFill>
                    <a:schemeClr val="accent2"/>
                  </a:solidFill>
                  <a:latin typeface="Arial"/>
                  <a:ea typeface="Arial"/>
                  <a:cs typeface="Arial"/>
                  <a:sym typeface="Arial"/>
                </a:rPr>
                <a:t>General information on community level</a:t>
              </a:r>
              <a:endParaRPr sz="1600" b="1">
                <a:solidFill>
                  <a:schemeClr val="dk1"/>
                </a:solidFill>
                <a:latin typeface="Arial"/>
                <a:ea typeface="Arial"/>
                <a:cs typeface="Arial"/>
                <a:sym typeface="Arial"/>
              </a:endParaRPr>
            </a:p>
          </p:txBody>
        </p:sp>
        <p:cxnSp>
          <p:nvCxnSpPr>
            <p:cNvPr id="193" name="Google Shape;193;p21"/>
            <p:cNvCxnSpPr/>
            <p:nvPr/>
          </p:nvCxnSpPr>
          <p:spPr>
            <a:xfrm>
              <a:off x="2514600" y="3051175"/>
              <a:ext cx="0" cy="2057400"/>
            </a:xfrm>
            <a:prstGeom prst="straightConnector1">
              <a:avLst/>
            </a:prstGeom>
            <a:noFill/>
            <a:ln w="38100" cap="flat" cmpd="sng">
              <a:solidFill>
                <a:srgbClr val="FF3300"/>
              </a:solidFill>
              <a:prstDash val="solid"/>
              <a:round/>
              <a:headEnd type="none" w="med" len="med"/>
              <a:tailEnd type="triangle" w="med" len="med"/>
            </a:ln>
          </p:spPr>
        </p:cxnSp>
        <p:sp>
          <p:nvSpPr>
            <p:cNvPr id="194" name="Google Shape;194;p21"/>
            <p:cNvSpPr txBox="1"/>
            <p:nvPr/>
          </p:nvSpPr>
          <p:spPr>
            <a:xfrm>
              <a:off x="1600201" y="5260976"/>
              <a:ext cx="2322513" cy="10699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600" b="1">
                  <a:solidFill>
                    <a:schemeClr val="accent2"/>
                  </a:solidFill>
                  <a:latin typeface="Arial"/>
                  <a:ea typeface="Arial"/>
                  <a:cs typeface="Arial"/>
                  <a:sym typeface="Arial"/>
                </a:rPr>
                <a:t>Specific information at community, household, and individual level</a:t>
              </a:r>
              <a:endParaRPr sz="1600" b="1">
                <a:solidFill>
                  <a:schemeClr val="dk1"/>
                </a:solidFill>
                <a:latin typeface="Arial"/>
                <a:ea typeface="Arial"/>
                <a:cs typeface="Arial"/>
                <a:sym typeface="Arial"/>
              </a:endParaRPr>
            </a:p>
          </p:txBody>
        </p:sp>
        <p:sp>
          <p:nvSpPr>
            <p:cNvPr id="195" name="Google Shape;195;p21"/>
            <p:cNvSpPr/>
            <p:nvPr/>
          </p:nvSpPr>
          <p:spPr>
            <a:xfrm rot="10800000">
              <a:off x="2590800" y="1374776"/>
              <a:ext cx="7696200" cy="5026025"/>
            </a:xfrm>
            <a:prstGeom prst="triangle">
              <a:avLst>
                <a:gd name="adj" fmla="val 50000"/>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21"/>
            <p:cNvSpPr txBox="1"/>
            <p:nvPr/>
          </p:nvSpPr>
          <p:spPr>
            <a:xfrm>
              <a:off x="5789614" y="6308726"/>
              <a:ext cx="1525587" cy="3968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000">
                  <a:solidFill>
                    <a:srgbClr val="9900CC"/>
                  </a:solidFill>
                  <a:latin typeface="Arial"/>
                  <a:ea typeface="Arial"/>
                  <a:cs typeface="Arial"/>
                  <a:sym typeface="Arial"/>
                </a:rPr>
                <a:t>VCA results</a:t>
              </a:r>
              <a:endParaRPr/>
            </a:p>
          </p:txBody>
        </p:sp>
      </p:grpSp>
      <p:sp>
        <p:nvSpPr>
          <p:cNvPr id="197" name="Google Shape;197;p21"/>
          <p:cNvSpPr/>
          <p:nvPr/>
        </p:nvSpPr>
        <p:spPr>
          <a:xfrm>
            <a:off x="20954" y="18222"/>
            <a:ext cx="9560368" cy="43897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Different Tools Used for Risk Assessment | Vulnerability Capacity Assessment (VCA)</a:t>
            </a:r>
            <a:endParaRPr sz="1800" b="1">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7926</Words>
  <Application>Microsoft Office PowerPoint</Application>
  <PresentationFormat>Widescreen</PresentationFormat>
  <Paragraphs>1067</Paragraphs>
  <Slides>57</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Comic Sans MS</vt:lpstr>
      <vt:lpstr>Noto Sans Symbols</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cp:lastModifiedBy>
  <cp:revision>6</cp:revision>
  <dcterms:modified xsi:type="dcterms:W3CDTF">2020-04-13T13:23:00Z</dcterms:modified>
</cp:coreProperties>
</file>